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301" r:id="rId4"/>
    <p:sldId id="294" r:id="rId5"/>
    <p:sldId id="267" r:id="rId6"/>
    <p:sldId id="263" r:id="rId7"/>
    <p:sldId id="295" r:id="rId8"/>
    <p:sldId id="270" r:id="rId9"/>
    <p:sldId id="297" r:id="rId10"/>
    <p:sldId id="269" r:id="rId11"/>
    <p:sldId id="271" r:id="rId12"/>
    <p:sldId id="272" r:id="rId13"/>
    <p:sldId id="274" r:id="rId14"/>
    <p:sldId id="296" r:id="rId15"/>
    <p:sldId id="275" r:id="rId16"/>
    <p:sldId id="293" r:id="rId17"/>
    <p:sldId id="299" r:id="rId18"/>
    <p:sldId id="300" r:id="rId19"/>
    <p:sldId id="268" r:id="rId20"/>
    <p:sldId id="276" r:id="rId21"/>
    <p:sldId id="277" r:id="rId22"/>
    <p:sldId id="298" r:id="rId23"/>
    <p:sldId id="278" r:id="rId24"/>
    <p:sldId id="334" r:id="rId25"/>
    <p:sldId id="286" r:id="rId26"/>
    <p:sldId id="288" r:id="rId27"/>
    <p:sldId id="287" r:id="rId28"/>
    <p:sldId id="280" r:id="rId29"/>
    <p:sldId id="290" r:id="rId30"/>
    <p:sldId id="291" r:id="rId31"/>
    <p:sldId id="281" r:id="rId32"/>
    <p:sldId id="282" r:id="rId33"/>
    <p:sldId id="283" r:id="rId34"/>
    <p:sldId id="284" r:id="rId35"/>
    <p:sldId id="285" r:id="rId36"/>
    <p:sldId id="333" r:id="rId37"/>
    <p:sldId id="303" r:id="rId38"/>
    <p:sldId id="304" r:id="rId39"/>
    <p:sldId id="305" r:id="rId40"/>
    <p:sldId id="306" r:id="rId41"/>
    <p:sldId id="307" r:id="rId42"/>
    <p:sldId id="308" r:id="rId43"/>
    <p:sldId id="309" r:id="rId44"/>
    <p:sldId id="332" r:id="rId45"/>
    <p:sldId id="311" r:id="rId46"/>
    <p:sldId id="312" r:id="rId47"/>
    <p:sldId id="313" r:id="rId48"/>
    <p:sldId id="314" r:id="rId49"/>
    <p:sldId id="315" r:id="rId50"/>
    <p:sldId id="316" r:id="rId51"/>
    <p:sldId id="326" r:id="rId52"/>
    <p:sldId id="327" r:id="rId53"/>
    <p:sldId id="330" r:id="rId54"/>
    <p:sldId id="328" r:id="rId55"/>
    <p:sldId id="331" r:id="rId56"/>
    <p:sldId id="324" r:id="rId57"/>
    <p:sldId id="318" r:id="rId58"/>
    <p:sldId id="319" r:id="rId59"/>
    <p:sldId id="320" r:id="rId60"/>
    <p:sldId id="323" r:id="rId61"/>
    <p:sldId id="321" r:id="rId62"/>
    <p:sldId id="322" r:id="rId63"/>
    <p:sldId id="325"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B46919-495A-4D10-AD5B-302F88788C93}" type="datetimeFigureOut">
              <a:rPr lang="en-US" smtClean="0"/>
              <a:pPr/>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B27A7-A913-4C3C-A705-8884C738D36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B46919-495A-4D10-AD5B-302F88788C93}" type="datetimeFigureOut">
              <a:rPr lang="en-US" smtClean="0"/>
              <a:pPr/>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B27A7-A913-4C3C-A705-8884C738D36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B46919-495A-4D10-AD5B-302F88788C93}" type="datetimeFigureOut">
              <a:rPr lang="en-US" smtClean="0"/>
              <a:pPr/>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B27A7-A913-4C3C-A705-8884C738D36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B46919-495A-4D10-AD5B-302F88788C93}" type="datetimeFigureOut">
              <a:rPr lang="en-US" smtClean="0"/>
              <a:pPr/>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B27A7-A913-4C3C-A705-8884C738D36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B46919-495A-4D10-AD5B-302F88788C93}" type="datetimeFigureOut">
              <a:rPr lang="en-US" smtClean="0"/>
              <a:pPr/>
              <a:t>3/19/2020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EB27A7-A913-4C3C-A705-8884C738D36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B46919-495A-4D10-AD5B-302F88788C93}" type="datetimeFigureOut">
              <a:rPr lang="en-US" smtClean="0"/>
              <a:pPr/>
              <a:t>3/19/2020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EB27A7-A913-4C3C-A705-8884C738D36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B46919-495A-4D10-AD5B-302F88788C93}" type="datetimeFigureOut">
              <a:rPr lang="en-US" smtClean="0"/>
              <a:pPr/>
              <a:t>3/19/2020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EB27A7-A913-4C3C-A705-8884C738D36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B46919-495A-4D10-AD5B-302F88788C93}" type="datetimeFigureOut">
              <a:rPr lang="en-US" smtClean="0"/>
              <a:pPr/>
              <a:t>3/19/2020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EB27A7-A913-4C3C-A705-8884C738D36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B46919-495A-4D10-AD5B-302F88788C93}" type="datetimeFigureOut">
              <a:rPr lang="en-US" smtClean="0"/>
              <a:pPr/>
              <a:t>3/19/2020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EB27A7-A913-4C3C-A705-8884C738D36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B46919-495A-4D10-AD5B-302F88788C93}" type="datetimeFigureOut">
              <a:rPr lang="en-US" smtClean="0"/>
              <a:pPr/>
              <a:t>3/19/2020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EB27A7-A913-4C3C-A705-8884C738D36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B46919-495A-4D10-AD5B-302F88788C93}" type="datetimeFigureOut">
              <a:rPr lang="en-US" smtClean="0"/>
              <a:pPr/>
              <a:t>3/19/2020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EB27A7-A913-4C3C-A705-8884C738D36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B46919-495A-4D10-AD5B-302F88788C93}" type="datetimeFigureOut">
              <a:rPr lang="en-US" smtClean="0"/>
              <a:pPr/>
              <a:t>3/19/2020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EB27A7-A913-4C3C-A705-8884C738D36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12776"/>
            <a:ext cx="7772400" cy="2808311"/>
          </a:xfrm>
        </p:spPr>
        <p:txBody>
          <a:bodyPr>
            <a:noAutofit/>
          </a:bodyPr>
          <a:lstStyle/>
          <a:p>
            <a:r>
              <a:rPr lang="sr-Cyrl-RS" sz="3600" dirty="0" smtClean="0">
                <a:latin typeface="Times New Roman" pitchFamily="18" charset="0"/>
                <a:cs typeface="Times New Roman" pitchFamily="18" charset="0"/>
              </a:rPr>
              <a:t>Пандемија нашег времена од посебног значаја – </a:t>
            </a:r>
            <a:br>
              <a:rPr lang="sr-Cyrl-RS" sz="3600" dirty="0" smtClean="0">
                <a:latin typeface="Times New Roman" pitchFamily="18" charset="0"/>
                <a:cs typeface="Times New Roman" pitchFamily="18" charset="0"/>
              </a:rPr>
            </a:br>
            <a:r>
              <a:rPr lang="sr-Cyrl-RS" sz="3600" dirty="0" smtClean="0">
                <a:latin typeface="Times New Roman" pitchFamily="18" charset="0"/>
                <a:cs typeface="Times New Roman" pitchFamily="18" charset="0"/>
              </a:rPr>
              <a:t>пад броја становника, патологија фертилитета и асистирана репродукција </a:t>
            </a:r>
            <a:endParaRPr lang="en-US" sz="3600" dirty="0">
              <a:latin typeface="Times New Roman" pitchFamily="18" charset="0"/>
              <a:cs typeface="Times New Roman" pitchFamily="18" charset="0"/>
            </a:endParaRPr>
          </a:p>
        </p:txBody>
      </p:sp>
      <p:sp>
        <p:nvSpPr>
          <p:cNvPr id="3" name="Subtitle 2"/>
          <p:cNvSpPr>
            <a:spLocks noGrp="1"/>
          </p:cNvSpPr>
          <p:nvPr>
            <p:ph type="subTitle" idx="1"/>
          </p:nvPr>
        </p:nvSpPr>
        <p:spPr>
          <a:xfrm>
            <a:off x="1371600" y="4293096"/>
            <a:ext cx="6400800" cy="1345704"/>
          </a:xfrm>
        </p:spPr>
        <p:txBody>
          <a:bodyPr/>
          <a:lstStyle/>
          <a:p>
            <a:r>
              <a:rPr lang="sr-Cyrl-RS" dirty="0" smtClean="0">
                <a:solidFill>
                  <a:schemeClr val="tx1"/>
                </a:solidFill>
                <a:latin typeface="Times New Roman" pitchFamily="18" charset="0"/>
                <a:cs typeface="Times New Roman" pitchFamily="18" charset="0"/>
              </a:rPr>
              <a:t>Проф. др Мирјана Варјачић </a:t>
            </a:r>
            <a:endParaRPr lang="en-US"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latin typeface="Times New Roman" pitchFamily="18" charset="0"/>
                <a:cs typeface="Times New Roman" pitchFamily="18" charset="0"/>
              </a:rPr>
              <a:t>Узроци</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sr-Cyrl-RS" dirty="0" smtClean="0">
                <a:latin typeface="Times New Roman" pitchFamily="18" charset="0"/>
                <a:cs typeface="Times New Roman" pitchFamily="18" charset="0"/>
              </a:rPr>
              <a:t>Смањење броја становника у новим чланицама ЕУ</a:t>
            </a:r>
          </a:p>
          <a:p>
            <a:r>
              <a:rPr lang="sr-Cyrl-RS" dirty="0" smtClean="0">
                <a:latin typeface="Times New Roman" pitchFamily="18" charset="0"/>
                <a:cs typeface="Times New Roman" pitchFamily="18" charset="0"/>
              </a:rPr>
              <a:t>Повећање броја становника у западној Европи</a:t>
            </a:r>
          </a:p>
          <a:p>
            <a:r>
              <a:rPr lang="sr-Cyrl-RS" dirty="0" smtClean="0">
                <a:latin typeface="Times New Roman" pitchFamily="18" charset="0"/>
                <a:cs typeface="Times New Roman" pitchFamily="18" charset="0"/>
              </a:rPr>
              <a:t>Миграција становништва из остатка света у Европу</a:t>
            </a:r>
          </a:p>
          <a:p>
            <a:r>
              <a:rPr lang="sr-Cyrl-RS" dirty="0" smtClean="0">
                <a:latin typeface="Times New Roman" pitchFamily="18" charset="0"/>
                <a:cs typeface="Times New Roman" pitchFamily="18" charset="0"/>
              </a:rPr>
              <a:t>Ако дође до економских криза, могу тенденције бити и другачије</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sr-Cyrl-RS" sz="2800" dirty="0" smtClean="0">
                <a:latin typeface="Times New Roman" pitchFamily="18" charset="0"/>
                <a:cs typeface="Times New Roman" pitchFamily="18" charset="0"/>
              </a:rPr>
              <a:t>Удео популације од 15-64 године пашће са 67,2% (2004. год), на 56,7% (2050.год)</a:t>
            </a:r>
          </a:p>
          <a:p>
            <a:r>
              <a:rPr lang="sr-Cyrl-RS" sz="2800" dirty="0" smtClean="0">
                <a:latin typeface="Times New Roman" pitchFamily="18" charset="0"/>
                <a:cs typeface="Times New Roman" pitchFamily="18" charset="0"/>
              </a:rPr>
              <a:t>Мање 52 милиона становника </a:t>
            </a:r>
          </a:p>
          <a:p>
            <a:r>
              <a:rPr lang="sr-Cyrl-RS" sz="2800" dirty="0" smtClean="0">
                <a:latin typeface="Times New Roman" pitchFamily="18" charset="0"/>
                <a:cs typeface="Times New Roman" pitchFamily="18" charset="0"/>
              </a:rPr>
              <a:t>Старење популације  је резултат цивилизацијског тријумфа: </a:t>
            </a:r>
          </a:p>
          <a:p>
            <a:pPr lvl="1"/>
            <a:r>
              <a:rPr lang="sr-Cyrl-RS" dirty="0" smtClean="0">
                <a:latin typeface="Times New Roman" pitchFamily="18" charset="0"/>
                <a:cs typeface="Times New Roman" pitchFamily="18" charset="0"/>
              </a:rPr>
              <a:t>Контрола нежељеног рађања</a:t>
            </a:r>
          </a:p>
          <a:p>
            <a:pPr lvl="1"/>
            <a:r>
              <a:rPr lang="sr-Cyrl-RS" dirty="0" smtClean="0">
                <a:latin typeface="Times New Roman" pitchFamily="18" charset="0"/>
                <a:cs typeface="Times New Roman" pitchFamily="18" charset="0"/>
              </a:rPr>
              <a:t>Елиминисање раног умирања</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latin typeface="Times New Roman" pitchFamily="18" charset="0"/>
                <a:cs typeface="Times New Roman" pitchFamily="18" charset="0"/>
              </a:rPr>
              <a:t>Проблеми старења популације су: </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251520" y="1600200"/>
            <a:ext cx="8712968" cy="4525963"/>
          </a:xfrm>
        </p:spPr>
        <p:txBody>
          <a:bodyPr>
            <a:normAutofit/>
          </a:bodyPr>
          <a:lstStyle/>
          <a:p>
            <a:r>
              <a:rPr lang="sr-Cyrl-RS" sz="2800" b="1" dirty="0" smtClean="0">
                <a:latin typeface="Times New Roman" pitchFamily="18" charset="0"/>
                <a:cs typeface="Times New Roman" pitchFamily="18" charset="0"/>
              </a:rPr>
              <a:t>Друштвени</a:t>
            </a:r>
            <a:r>
              <a:rPr lang="sr-Cyrl-RS" sz="2800" dirty="0" smtClean="0">
                <a:latin typeface="Times New Roman" pitchFamily="18" charset="0"/>
                <a:cs typeface="Times New Roman" pitchFamily="18" charset="0"/>
              </a:rPr>
              <a:t> (промена колективног система вредности, пензиони системи засновани на “текућем систему” )</a:t>
            </a:r>
          </a:p>
          <a:p>
            <a:r>
              <a:rPr lang="sr-Cyrl-RS" sz="2800" b="1" dirty="0" smtClean="0">
                <a:latin typeface="Times New Roman" pitchFamily="18" charset="0"/>
                <a:cs typeface="Times New Roman" pitchFamily="18" charset="0"/>
              </a:rPr>
              <a:t>Популациони </a:t>
            </a:r>
            <a:r>
              <a:rPr lang="sr-Cyrl-RS" sz="2800" dirty="0" smtClean="0">
                <a:latin typeface="Times New Roman" pitchFamily="18" charset="0"/>
                <a:cs typeface="Times New Roman" pitchFamily="18" charset="0"/>
              </a:rPr>
              <a:t>- нови односи међу генерацијама, промена психологије живота)</a:t>
            </a:r>
          </a:p>
          <a:p>
            <a:r>
              <a:rPr lang="sr-Cyrl-RS" sz="2800" dirty="0" smtClean="0">
                <a:latin typeface="Times New Roman" pitchFamily="18" charset="0"/>
                <a:cs typeface="Times New Roman" pitchFamily="18" charset="0"/>
              </a:rPr>
              <a:t>З</a:t>
            </a:r>
            <a:r>
              <a:rPr lang="sr-Cyrl-RS" sz="2800" b="1" dirty="0" smtClean="0">
                <a:latin typeface="Times New Roman" pitchFamily="18" charset="0"/>
                <a:cs typeface="Times New Roman" pitchFamily="18" charset="0"/>
              </a:rPr>
              <a:t>дравствени </a:t>
            </a:r>
            <a:r>
              <a:rPr lang="sr-Cyrl-RS" sz="2800" dirty="0" smtClean="0">
                <a:latin typeface="Times New Roman" pitchFamily="18" charset="0"/>
                <a:cs typeface="Times New Roman" pitchFamily="18" charset="0"/>
              </a:rPr>
              <a:t>(већи издатак за здравствено осигурање (1960г –ж72,6;м67,1; 2019г- ж81,1;м 74,8)</a:t>
            </a:r>
          </a:p>
          <a:p>
            <a:r>
              <a:rPr lang="sr-Cyrl-RS" sz="2800" b="1" dirty="0" smtClean="0">
                <a:latin typeface="Times New Roman" pitchFamily="18" charset="0"/>
                <a:cs typeface="Times New Roman" pitchFamily="18" charset="0"/>
              </a:rPr>
              <a:t>Економски</a:t>
            </a:r>
            <a:r>
              <a:rPr lang="sr-Cyrl-RS" sz="2800" dirty="0" smtClean="0">
                <a:latin typeface="Times New Roman" pitchFamily="18" charset="0"/>
                <a:cs typeface="Times New Roman" pitchFamily="18" charset="0"/>
              </a:rPr>
              <a:t> – нека радна места остају непопуњена </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latin typeface="Times New Roman" pitchFamily="18" charset="0"/>
                <a:cs typeface="Times New Roman" pitchFamily="18" charset="0"/>
              </a:rPr>
              <a:t>Шта је решење?</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sr-Cyrl-RS" sz="2800" dirty="0" smtClean="0">
                <a:latin typeface="Times New Roman" pitchFamily="18" charset="0"/>
                <a:cs typeface="Times New Roman" pitchFamily="18" charset="0"/>
              </a:rPr>
              <a:t>Раст продуктивности</a:t>
            </a:r>
          </a:p>
          <a:p>
            <a:r>
              <a:rPr lang="sr-Cyrl-RS" sz="2800" dirty="0" smtClean="0">
                <a:latin typeface="Times New Roman" pitchFamily="18" charset="0"/>
                <a:cs typeface="Times New Roman" pitchFamily="18" charset="0"/>
              </a:rPr>
              <a:t>Мере за одржавањем броја становника и броја запослених на садашњем нивоу</a:t>
            </a:r>
          </a:p>
          <a:p>
            <a:pPr lvl="1"/>
            <a:r>
              <a:rPr lang="sr-Cyrl-RS" dirty="0" smtClean="0">
                <a:latin typeface="Times New Roman" pitchFamily="18" charset="0"/>
                <a:cs typeface="Times New Roman" pitchFamily="18" charset="0"/>
              </a:rPr>
              <a:t>Раст броја новорођених (стимулисање рађања)</a:t>
            </a:r>
          </a:p>
          <a:p>
            <a:pPr lvl="1"/>
            <a:r>
              <a:rPr lang="sr-Cyrl-RS" dirty="0" smtClean="0">
                <a:latin typeface="Times New Roman" pitchFamily="18" charset="0"/>
                <a:cs typeface="Times New Roman" pitchFamily="18" charset="0"/>
              </a:rPr>
              <a:t>Усељавање странаца (отпор домаћег становништва)</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0026"/>
          </a:xfrm>
        </p:spPr>
        <p:txBody>
          <a:bodyPr>
            <a:normAutofit fontScale="90000"/>
          </a:bodyPr>
          <a:lstStyle/>
          <a:p>
            <a:endParaRPr lang="en-US" dirty="0"/>
          </a:p>
        </p:txBody>
      </p:sp>
      <p:pic>
        <p:nvPicPr>
          <p:cNvPr id="39938" name="Picture 2"/>
          <p:cNvPicPr>
            <a:picLocks noGrp="1" noChangeAspect="1" noChangeArrowheads="1"/>
          </p:cNvPicPr>
          <p:nvPr>
            <p:ph idx="1"/>
          </p:nvPr>
        </p:nvPicPr>
        <p:blipFill>
          <a:blip r:embed="rId2" cstate="print"/>
          <a:srcRect/>
          <a:stretch>
            <a:fillRect/>
          </a:stretch>
        </p:blipFill>
        <p:spPr bwMode="auto">
          <a:xfrm>
            <a:off x="539552" y="908720"/>
            <a:ext cx="8352928" cy="57606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Пад стопе рађања: </a:t>
            </a:r>
            <a:endParaRPr lang="en-US" sz="3600" dirty="0"/>
          </a:p>
        </p:txBody>
      </p:sp>
      <p:sp>
        <p:nvSpPr>
          <p:cNvPr id="3" name="Content Placeholder 2"/>
          <p:cNvSpPr>
            <a:spLocks noGrp="1"/>
          </p:cNvSpPr>
          <p:nvPr>
            <p:ph idx="1"/>
          </p:nvPr>
        </p:nvSpPr>
        <p:spPr/>
        <p:txBody>
          <a:bodyPr/>
          <a:lstStyle/>
          <a:p>
            <a:pPr algn="ctr"/>
            <a:r>
              <a:rPr lang="sr-Cyrl-RS" dirty="0" smtClean="0"/>
              <a:t>1960 год - 2,60</a:t>
            </a:r>
          </a:p>
          <a:p>
            <a:pPr algn="ctr"/>
            <a:r>
              <a:rPr lang="sr-Cyrl-RS" dirty="0" smtClean="0"/>
              <a:t>1964 год - 2,70</a:t>
            </a:r>
          </a:p>
          <a:p>
            <a:pPr algn="ctr"/>
            <a:r>
              <a:rPr lang="sr-Cyrl-RS" b="1" dirty="0" smtClean="0">
                <a:solidFill>
                  <a:srgbClr val="FF0000"/>
                </a:solidFill>
              </a:rPr>
              <a:t>1976 год – 2,00</a:t>
            </a:r>
          </a:p>
          <a:p>
            <a:pPr algn="ctr"/>
            <a:r>
              <a:rPr lang="sr-Cyrl-RS" dirty="0" smtClean="0"/>
              <a:t>1993. год – 1,50</a:t>
            </a:r>
          </a:p>
          <a:p>
            <a:pPr algn="ctr"/>
            <a:r>
              <a:rPr lang="sr-Cyrl-RS" dirty="0" smtClean="0"/>
              <a:t>2000. год – 1,46</a:t>
            </a:r>
          </a:p>
          <a:p>
            <a:pPr algn="ctr"/>
            <a:r>
              <a:rPr lang="sr-Cyrl-RS" dirty="0" smtClean="0"/>
              <a:t>2008. год – 1,60</a:t>
            </a:r>
          </a:p>
          <a:p>
            <a:pPr>
              <a:buNone/>
            </a:pPr>
            <a:r>
              <a:rPr lang="sr-Cyrl-RS" dirty="0" smtClean="0"/>
              <a:t>За просту репродукцију </a:t>
            </a:r>
            <a:r>
              <a:rPr lang="sr-Cyrl-RS" b="1" dirty="0" smtClean="0">
                <a:solidFill>
                  <a:srgbClr val="FF0000"/>
                </a:solidFill>
              </a:rPr>
              <a:t>потребно 2,1 дете</a:t>
            </a:r>
            <a:endParaRPr lang="sr-Cyrl-RS" b="1"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6866" name="Picture 2"/>
          <p:cNvPicPr>
            <a:picLocks noGrp="1" noChangeAspect="1" noChangeArrowheads="1"/>
          </p:cNvPicPr>
          <p:nvPr>
            <p:ph idx="1"/>
          </p:nvPr>
        </p:nvPicPr>
        <p:blipFill>
          <a:blip r:embed="rId2" cstate="print"/>
          <a:srcRect/>
          <a:stretch>
            <a:fillRect/>
          </a:stretch>
        </p:blipFill>
        <p:spPr bwMode="auto">
          <a:xfrm>
            <a:off x="1043608" y="1772816"/>
            <a:ext cx="6768752" cy="43204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3010" name="Picture 2"/>
          <p:cNvPicPr>
            <a:picLocks noGrp="1" noChangeAspect="1" noChangeArrowheads="1"/>
          </p:cNvPicPr>
          <p:nvPr>
            <p:ph idx="1"/>
          </p:nvPr>
        </p:nvPicPr>
        <p:blipFill>
          <a:blip r:embed="rId2" cstate="print"/>
          <a:srcRect/>
          <a:stretch>
            <a:fillRect/>
          </a:stretch>
        </p:blipFill>
        <p:spPr bwMode="auto">
          <a:xfrm>
            <a:off x="755576" y="1340768"/>
            <a:ext cx="7344816" cy="51125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4034" name="Picture 2"/>
          <p:cNvPicPr>
            <a:picLocks noGrp="1" noChangeAspect="1" noChangeArrowheads="1"/>
          </p:cNvPicPr>
          <p:nvPr>
            <p:ph idx="1"/>
          </p:nvPr>
        </p:nvPicPr>
        <p:blipFill>
          <a:blip r:embed="rId2" cstate="print"/>
          <a:srcRect/>
          <a:stretch>
            <a:fillRect/>
          </a:stretch>
        </p:blipFill>
        <p:spPr bwMode="auto">
          <a:xfrm>
            <a:off x="1403648" y="1484784"/>
            <a:ext cx="5904655" cy="4608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4042"/>
          </a:xfrm>
        </p:spPr>
        <p:txBody>
          <a:bodyPr>
            <a:normAutofit fontScale="90000"/>
          </a:bodyPr>
          <a:lstStyle/>
          <a:p>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51520" y="188640"/>
            <a:ext cx="8352928" cy="66693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latin typeface="Times New Roman" pitchFamily="18" charset="0"/>
                <a:cs typeface="Times New Roman" pitchFamily="18" charset="0"/>
              </a:rPr>
              <a:t>Актуелни показатељи:</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r>
              <a:rPr lang="sr-Cyrl-RS" dirty="0" smtClean="0">
                <a:latin typeface="Times New Roman" pitchFamily="18" charset="0"/>
                <a:cs typeface="Times New Roman" pitchFamily="18" charset="0"/>
              </a:rPr>
              <a:t>Европа је континент са све мањим учешћем у укупном броју становника у свету</a:t>
            </a:r>
          </a:p>
          <a:p>
            <a:r>
              <a:rPr lang="sr-Cyrl-RS" dirty="0" smtClean="0">
                <a:latin typeface="Times New Roman" pitchFamily="18" charset="0"/>
                <a:cs typeface="Times New Roman" pitchFamily="18" charset="0"/>
              </a:rPr>
              <a:t>Подаци из 2010 год: </a:t>
            </a:r>
          </a:p>
          <a:p>
            <a:pPr lvl="1"/>
            <a:r>
              <a:rPr lang="sr-Cyrl-RS" dirty="0" smtClean="0">
                <a:latin typeface="Times New Roman" pitchFamily="18" charset="0"/>
                <a:cs typeface="Times New Roman" pitchFamily="18" charset="0"/>
              </a:rPr>
              <a:t>Азија 60,3% популације</a:t>
            </a:r>
          </a:p>
          <a:p>
            <a:pPr lvl="1"/>
            <a:r>
              <a:rPr lang="sr-Cyrl-RS" dirty="0" smtClean="0">
                <a:latin typeface="Times New Roman" pitchFamily="18" charset="0"/>
                <a:cs typeface="Times New Roman" pitchFamily="18" charset="0"/>
              </a:rPr>
              <a:t>Африка  15% популације</a:t>
            </a:r>
          </a:p>
          <a:p>
            <a:pPr lvl="1"/>
            <a:r>
              <a:rPr lang="sr-Cyrl-RS" dirty="0" smtClean="0">
                <a:latin typeface="Times New Roman" pitchFamily="18" charset="0"/>
                <a:cs typeface="Times New Roman" pitchFamily="18" charset="0"/>
              </a:rPr>
              <a:t>Европа 10% популације</a:t>
            </a:r>
          </a:p>
          <a:p>
            <a:r>
              <a:rPr lang="sr-Cyrl-RS" dirty="0" smtClean="0">
                <a:latin typeface="Times New Roman" pitchFamily="18" charset="0"/>
                <a:cs typeface="Times New Roman" pitchFamily="18" charset="0"/>
              </a:rPr>
              <a:t>2000.год Европа </a:t>
            </a:r>
            <a:r>
              <a:rPr lang="sr-Cyrl-RS" dirty="0" smtClean="0">
                <a:latin typeface="Times New Roman" pitchFamily="18" charset="0"/>
                <a:cs typeface="Times New Roman" pitchFamily="18" charset="0"/>
              </a:rPr>
              <a:t>- 11,9% светске популације</a:t>
            </a:r>
            <a:endParaRPr lang="sr-Cyrl-RS" dirty="0" smtClean="0">
              <a:latin typeface="Times New Roman" pitchFamily="18" charset="0"/>
              <a:cs typeface="Times New Roman" pitchFamily="18" charset="0"/>
            </a:endParaRPr>
          </a:p>
          <a:p>
            <a:r>
              <a:rPr lang="sr-Cyrl-RS" dirty="0" smtClean="0">
                <a:latin typeface="Times New Roman" pitchFamily="18" charset="0"/>
                <a:cs typeface="Times New Roman" pitchFamily="18" charset="0"/>
              </a:rPr>
              <a:t>2015</a:t>
            </a:r>
            <a:r>
              <a:rPr lang="en-US" dirty="0" smtClean="0">
                <a:latin typeface="Times New Roman" pitchFamily="18" charset="0"/>
                <a:cs typeface="Times New Roman" pitchFamily="18" charset="0"/>
              </a:rPr>
              <a:t>.</a:t>
            </a:r>
            <a:r>
              <a:rPr lang="sr-Cyrl-R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год Европа </a:t>
            </a:r>
            <a:r>
              <a:rPr lang="sr-Cyrl-RS" dirty="0" smtClean="0">
                <a:latin typeface="Times New Roman" pitchFamily="18" charset="0"/>
                <a:cs typeface="Times New Roman" pitchFamily="18" charset="0"/>
              </a:rPr>
              <a:t>- 10,1% светске популације</a:t>
            </a:r>
            <a:endParaRPr lang="sr-Cyrl-RS" dirty="0" smtClean="0">
              <a:latin typeface="Times New Roman" pitchFamily="18" charset="0"/>
              <a:cs typeface="Times New Roman" pitchFamily="18" charset="0"/>
            </a:endParaRPr>
          </a:p>
          <a:p>
            <a:r>
              <a:rPr lang="sr-Cyrl-RS" dirty="0" smtClean="0">
                <a:latin typeface="Times New Roman" pitchFamily="18" charset="0"/>
                <a:cs typeface="Times New Roman" pitchFamily="18" charset="0"/>
              </a:rPr>
              <a:t>Тенденција </a:t>
            </a:r>
            <a:r>
              <a:rPr lang="sr-Cyrl-RS" dirty="0" smtClean="0">
                <a:latin typeface="Times New Roman" pitchFamily="18" charset="0"/>
                <a:cs typeface="Times New Roman" pitchFamily="18" charset="0"/>
              </a:rPr>
              <a:t>даљег </a:t>
            </a:r>
            <a:r>
              <a:rPr lang="sr-Cyrl-RS" dirty="0" smtClean="0">
                <a:latin typeface="Times New Roman" pitchFamily="18" charset="0"/>
                <a:cs typeface="Times New Roman" pitchFamily="18" charset="0"/>
              </a:rPr>
              <a:t>пада</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600" dirty="0" smtClean="0">
                <a:latin typeface="Times New Roman" pitchFamily="18" charset="0"/>
                <a:cs typeface="Times New Roman" pitchFamily="18" charset="0"/>
              </a:rPr>
              <a:t>Последице пада глобалне стопе фертилности </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sr-Cyrl-RS" dirty="0" smtClean="0">
                <a:latin typeface="Times New Roman" pitchFamily="18" charset="0"/>
                <a:cs typeface="Times New Roman" pitchFamily="18" charset="0"/>
              </a:rPr>
              <a:t>До 2100 године – 10,9 милијарди (годишњи раст 0,1%)</a:t>
            </a:r>
          </a:p>
          <a:p>
            <a:r>
              <a:rPr lang="sr-Cyrl-RS" dirty="0" smtClean="0">
                <a:latin typeface="Times New Roman" pitchFamily="18" charset="0"/>
                <a:cs typeface="Times New Roman" pitchFamily="18" charset="0"/>
              </a:rPr>
              <a:t>Од 1950. год до 2020. год стопа раста броја становништва била је 1-2% ( са 2,5 на 7,7 милијарди)</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a:bodyPr>
          <a:lstStyle/>
          <a:p>
            <a:r>
              <a:rPr lang="sr-Cyrl-RS" sz="2800" dirty="0" smtClean="0">
                <a:latin typeface="Times New Roman" pitchFamily="18" charset="0"/>
                <a:cs typeface="Times New Roman" pitchFamily="18" charset="0"/>
              </a:rPr>
              <a:t>Трендови до 2100 године</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052736"/>
            <a:ext cx="8229600" cy="5073427"/>
          </a:xfrm>
        </p:spPr>
        <p:txBody>
          <a:bodyPr>
            <a:noAutofit/>
          </a:bodyPr>
          <a:lstStyle/>
          <a:p>
            <a:r>
              <a:rPr lang="sr-Cyrl-RS" sz="2400" dirty="0" smtClean="0">
                <a:latin typeface="Times New Roman" pitchFamily="18" charset="0"/>
                <a:cs typeface="Times New Roman" pitchFamily="18" charset="0"/>
              </a:rPr>
              <a:t>Стопа рађања 1,9 порођаја по жени (данас 2,5)</a:t>
            </a:r>
          </a:p>
          <a:p>
            <a:r>
              <a:rPr lang="sr-Cyrl-RS" sz="2400" dirty="0" smtClean="0">
                <a:latin typeface="Times New Roman" pitchFamily="18" charset="0"/>
                <a:cs typeface="Times New Roman" pitchFamily="18" charset="0"/>
              </a:rPr>
              <a:t>Повећава се број особа старијих од 80 година (средња старост </a:t>
            </a:r>
            <a:r>
              <a:rPr lang="sr-Cyrl-RS" sz="2400" dirty="0" smtClean="0">
                <a:latin typeface="Times New Roman" pitchFamily="18" charset="0"/>
                <a:cs typeface="Times New Roman" pitchFamily="18" charset="0"/>
              </a:rPr>
              <a:t>биће 42 </a:t>
            </a:r>
            <a:r>
              <a:rPr lang="sr-Cyrl-RS" sz="2400" dirty="0" smtClean="0">
                <a:latin typeface="Times New Roman" pitchFamily="18" charset="0"/>
                <a:cs typeface="Times New Roman" pitchFamily="18" charset="0"/>
              </a:rPr>
              <a:t>године, данас 31 година)</a:t>
            </a:r>
          </a:p>
          <a:p>
            <a:r>
              <a:rPr lang="sr-Cyrl-RS" sz="2400" dirty="0" smtClean="0">
                <a:latin typeface="Times New Roman" pitchFamily="18" charset="0"/>
                <a:cs typeface="Times New Roman" pitchFamily="18" charset="0"/>
              </a:rPr>
              <a:t>Раст броја становника Африке са 1,3 милијарди на 4,3 милијарди</a:t>
            </a:r>
          </a:p>
          <a:p>
            <a:r>
              <a:rPr lang="sr-Cyrl-RS" sz="2400" dirty="0" smtClean="0">
                <a:latin typeface="Times New Roman" pitchFamily="18" charset="0"/>
                <a:cs typeface="Times New Roman" pitchFamily="18" charset="0"/>
              </a:rPr>
              <a:t>Раст у Азији са 4,6  на 5,3 милијарди (2055.г) а затим пад</a:t>
            </a:r>
          </a:p>
          <a:p>
            <a:r>
              <a:rPr lang="sr-Cyrl-RS" sz="2400" dirty="0" smtClean="0">
                <a:latin typeface="Times New Roman" pitchFamily="18" charset="0"/>
                <a:cs typeface="Times New Roman" pitchFamily="18" charset="0"/>
              </a:rPr>
              <a:t>Највећи прилив усељења имаће </a:t>
            </a:r>
            <a:r>
              <a:rPr lang="sr-Cyrl-RS" sz="2400" dirty="0" smtClean="0">
                <a:latin typeface="Times New Roman" pitchFamily="18" charset="0"/>
                <a:cs typeface="Times New Roman" pitchFamily="18" charset="0"/>
              </a:rPr>
              <a:t>С</a:t>
            </a:r>
            <a:r>
              <a:rPr lang="sr-Cyrl-RS" sz="2400" dirty="0" smtClean="0">
                <a:latin typeface="Times New Roman" pitchFamily="18" charset="0"/>
                <a:cs typeface="Times New Roman" pitchFamily="18" charset="0"/>
              </a:rPr>
              <a:t>еверна </a:t>
            </a:r>
            <a:r>
              <a:rPr lang="sr-Cyrl-RS" sz="2400" dirty="0" smtClean="0">
                <a:latin typeface="Times New Roman" pitchFamily="18" charset="0"/>
                <a:cs typeface="Times New Roman" pitchFamily="18" charset="0"/>
              </a:rPr>
              <a:t>А</a:t>
            </a:r>
            <a:r>
              <a:rPr lang="sr-Cyrl-RS" sz="2400" dirty="0" smtClean="0">
                <a:latin typeface="Times New Roman" pitchFamily="18" charset="0"/>
                <a:cs typeface="Times New Roman" pitchFamily="18" charset="0"/>
              </a:rPr>
              <a:t>мерика</a:t>
            </a:r>
            <a:endParaRPr lang="sr-Cyrl-RS" sz="2400" dirty="0" smtClean="0">
              <a:latin typeface="Times New Roman" pitchFamily="18" charset="0"/>
              <a:cs typeface="Times New Roman" pitchFamily="18" charset="0"/>
            </a:endParaRPr>
          </a:p>
          <a:p>
            <a:r>
              <a:rPr lang="sr-Cyrl-RS" sz="2400" dirty="0" smtClean="0">
                <a:latin typeface="Times New Roman" pitchFamily="18" charset="0"/>
                <a:cs typeface="Times New Roman" pitchFamily="18" charset="0"/>
              </a:rPr>
              <a:t>Индија ће надмашити Кину по броју становника до 2027. године</a:t>
            </a:r>
          </a:p>
          <a:p>
            <a:r>
              <a:rPr lang="sr-Cyrl-RS" sz="2400" dirty="0" smtClean="0">
                <a:latin typeface="Times New Roman" pitchFamily="18" charset="0"/>
                <a:cs typeface="Times New Roman" pitchFamily="18" charset="0"/>
              </a:rPr>
              <a:t>Пад у броју становника дп 2100. године имаће 90 земаља света</a:t>
            </a:r>
          </a:p>
          <a:p>
            <a:r>
              <a:rPr lang="sr-Cyrl-RS" sz="2400" dirty="0" smtClean="0">
                <a:latin typeface="Times New Roman" pitchFamily="18" charset="0"/>
                <a:cs typeface="Times New Roman" pitchFamily="18" charset="0"/>
              </a:rPr>
              <a:t>Африка ће надмашити Азију по броју новорођених беба</a:t>
            </a:r>
          </a:p>
          <a:p>
            <a:endParaRPr lang="sr-Cyrl-R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6050"/>
          </a:xfrm>
        </p:spPr>
        <p:txBody>
          <a:bodyPr>
            <a:normAutofit fontScale="90000"/>
          </a:bodyPr>
          <a:lstStyle/>
          <a:p>
            <a:endParaRPr lang="en-US" dirty="0"/>
          </a:p>
        </p:txBody>
      </p:sp>
      <p:pic>
        <p:nvPicPr>
          <p:cNvPr id="41986" name="Picture 2"/>
          <p:cNvPicPr>
            <a:picLocks noGrp="1" noChangeAspect="1" noChangeArrowheads="1"/>
          </p:cNvPicPr>
          <p:nvPr>
            <p:ph idx="1"/>
          </p:nvPr>
        </p:nvPicPr>
        <p:blipFill>
          <a:blip r:embed="rId2" cstate="print"/>
          <a:srcRect/>
          <a:stretch>
            <a:fillRect/>
          </a:stretch>
        </p:blipFill>
        <p:spPr bwMode="auto">
          <a:xfrm>
            <a:off x="1907704" y="476672"/>
            <a:ext cx="5904656" cy="60486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sr-Cyrl-RS" dirty="0" smtClean="0"/>
              <a:t>	</a:t>
            </a:r>
            <a:r>
              <a:rPr lang="sr-Cyrl-RS" dirty="0" smtClean="0">
                <a:latin typeface="Times New Roman" pitchFamily="18" charset="0"/>
                <a:cs typeface="Times New Roman" pitchFamily="18" charset="0"/>
              </a:rPr>
              <a:t>Србија ће са 8,7 милиона становника у 2019 години 2050 године имати 7,1 милион становника</a:t>
            </a:r>
          </a:p>
          <a:p>
            <a:endParaRPr lang="sr-Cyrl-RS" dirty="0" smtClean="0"/>
          </a:p>
          <a:p>
            <a:pPr>
              <a:buNone/>
            </a:pPr>
            <a:endParaRPr lang="sr-Cyrl-RS" dirty="0"/>
          </a:p>
          <a:p>
            <a:pPr>
              <a:buNone/>
            </a:pPr>
            <a:r>
              <a:rPr lang="sr-Cyrl-RS" dirty="0" smtClean="0"/>
              <a:t>				  </a:t>
            </a:r>
          </a:p>
          <a:p>
            <a:pPr>
              <a:buNone/>
            </a:pPr>
            <a:r>
              <a:rPr lang="sr-Cyrl-RS" dirty="0" smtClean="0"/>
              <a:t>				</a:t>
            </a:r>
            <a:r>
              <a:rPr lang="sr-Cyrl-RS" b="1" dirty="0">
                <a:solidFill>
                  <a:srgbClr val="FF0000"/>
                </a:solidFill>
              </a:rPr>
              <a:t> </a:t>
            </a:r>
            <a:r>
              <a:rPr lang="sr-Cyrl-RS" b="1" dirty="0" smtClean="0">
                <a:solidFill>
                  <a:srgbClr val="FF0000"/>
                </a:solidFill>
              </a:rPr>
              <a:t>    </a:t>
            </a:r>
            <a:r>
              <a:rPr lang="sr-Cyrl-RS" b="1" dirty="0" smtClean="0">
                <a:solidFill>
                  <a:srgbClr val="FF0000"/>
                </a:solidFill>
                <a:latin typeface="Times New Roman" pitchFamily="18" charset="0"/>
                <a:cs typeface="Times New Roman" pitchFamily="18" charset="0"/>
              </a:rPr>
              <a:t>пад 18,9 %</a:t>
            </a:r>
            <a:endParaRPr lang="en-US" b="1" dirty="0">
              <a:solidFill>
                <a:srgbClr val="FF0000"/>
              </a:solidFill>
              <a:latin typeface="Times New Roman" pitchFamily="18" charset="0"/>
              <a:cs typeface="Times New Roman" pitchFamily="18" charset="0"/>
            </a:endParaRPr>
          </a:p>
        </p:txBody>
      </p:sp>
      <p:sp>
        <p:nvSpPr>
          <p:cNvPr id="4" name="Down Arrow 3"/>
          <p:cNvSpPr/>
          <p:nvPr/>
        </p:nvSpPr>
        <p:spPr>
          <a:xfrm>
            <a:off x="4355976" y="3573016"/>
            <a:ext cx="936104"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1988840"/>
            <a:ext cx="8136904" cy="1754326"/>
          </a:xfrm>
          <a:prstGeom prst="rect">
            <a:avLst/>
          </a:prstGeom>
        </p:spPr>
        <p:txBody>
          <a:bodyPr wrap="square">
            <a:spAutoFit/>
          </a:bodyPr>
          <a:lstStyle/>
          <a:p>
            <a:pPr algn="ctr"/>
            <a:r>
              <a:rPr lang="sr-Cyrl-RS" sz="3600" dirty="0" smtClean="0">
                <a:latin typeface="Times New Roman" pitchFamily="18" charset="0"/>
                <a:cs typeface="Times New Roman" pitchFamily="18" charset="0"/>
              </a:rPr>
              <a:t>Еконимска оптерећеност здравствених система патологијом фертилитета и трудноће </a:t>
            </a:r>
            <a:endParaRPr lang="en-US" sz="36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864096"/>
          </a:xfrm>
        </p:spPr>
        <p:txBody>
          <a:bodyPr>
            <a:normAutofit fontScale="90000"/>
          </a:bodyPr>
          <a:lstStyle/>
          <a:p>
            <a:r>
              <a:rPr lang="sr-Cyrl-RS" sz="3200" dirty="0" smtClean="0">
                <a:latin typeface="Times New Roman" pitchFamily="18" charset="0"/>
                <a:cs typeface="Times New Roman" pitchFamily="18" charset="0"/>
              </a:rPr>
              <a:t>Трошкови порођаја расту и поред пада броја порођаја (2000-2012)</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251520" y="1844824"/>
            <a:ext cx="8568952" cy="4608512"/>
          </a:xfrm>
        </p:spPr>
        <p:txBody>
          <a:bodyPr>
            <a:noAutofit/>
          </a:bodyPr>
          <a:lstStyle/>
          <a:p>
            <a:r>
              <a:rPr lang="sr-Cyrl-RS" sz="2400" dirty="0" smtClean="0">
                <a:latin typeface="Times New Roman" pitchFamily="18" charset="0"/>
                <a:cs typeface="Times New Roman" pitchFamily="18" charset="0"/>
              </a:rPr>
              <a:t>Број трудноћа у САД: 1990. год – 115,8/1000 жена;   2008. год – 105,5 /1000 жена; </a:t>
            </a:r>
          </a:p>
          <a:p>
            <a:r>
              <a:rPr lang="sr-Cyrl-RS" sz="2400" dirty="0" smtClean="0">
                <a:latin typeface="Times New Roman" pitchFamily="18" charset="0"/>
                <a:cs typeface="Times New Roman" pitchFamily="18" charset="0"/>
              </a:rPr>
              <a:t>25% хоспитализација повезано са трудноћом</a:t>
            </a:r>
          </a:p>
          <a:p>
            <a:r>
              <a:rPr lang="sr-Cyrl-RS" sz="2400" dirty="0" smtClean="0">
                <a:latin typeface="Times New Roman" pitchFamily="18" charset="0"/>
                <a:cs typeface="Times New Roman" pitchFamily="18" charset="0"/>
              </a:rPr>
              <a:t>2002 год – 7687$ (просечна потрошња за трудноћу и порођај)</a:t>
            </a:r>
          </a:p>
          <a:p>
            <a:r>
              <a:rPr lang="sr-Cyrl-RS" sz="2400" dirty="0" smtClean="0">
                <a:latin typeface="Times New Roman" pitchFamily="18" charset="0"/>
                <a:cs typeface="Times New Roman" pitchFamily="18" charset="0"/>
              </a:rPr>
              <a:t>2012. год – 10 000$ (што чини 4% укупних здравствених трошкова у САД)</a:t>
            </a:r>
          </a:p>
          <a:p>
            <a:r>
              <a:rPr lang="sr-Cyrl-RS" sz="2400" dirty="0" smtClean="0">
                <a:latin typeface="Times New Roman" pitchFamily="18" charset="0"/>
                <a:cs typeface="Times New Roman" pitchFamily="18" charset="0"/>
              </a:rPr>
              <a:t>Годишњи трошкови лечења жена за гинеколошко акушерску патологију чине  100 милијарди $ (24,5 милијарди $ је везано за трудноћу)</a:t>
            </a:r>
            <a:endParaRPr lang="sr-Latn-RS" sz="2400" dirty="0" smtClean="0">
              <a:latin typeface="Times New Roman" pitchFamily="18" charset="0"/>
              <a:cs typeface="Times New Roman" pitchFamily="18" charset="0"/>
            </a:endParaRPr>
          </a:p>
          <a:p>
            <a:pPr>
              <a:buNone/>
            </a:pPr>
            <a:endParaRPr lang="sr-Latn-RS" sz="2800" dirty="0" smtClean="0">
              <a:latin typeface="Times New Roman" pitchFamily="18" charset="0"/>
              <a:cs typeface="Times New Roman" pitchFamily="18" charset="0"/>
            </a:endParaRPr>
          </a:p>
          <a:p>
            <a:pPr>
              <a:buNone/>
            </a:pPr>
            <a:r>
              <a:rPr lang="en-US" sz="1200" dirty="0" smtClean="0">
                <a:latin typeface="Times New Roman" pitchFamily="18" charset="0"/>
                <a:cs typeface="Times New Roman" pitchFamily="18" charset="0"/>
              </a:rPr>
              <a:t>Lynn Huynh </a:t>
            </a:r>
            <a:r>
              <a:rPr lang="sr-Latn-RS" sz="1200" dirty="0" smtClean="0">
                <a:latin typeface="Times New Roman" pitchFamily="18" charset="0"/>
                <a:cs typeface="Times New Roman" pitchFamily="18" charset="0"/>
              </a:rPr>
              <a:t>et al: </a:t>
            </a:r>
            <a:r>
              <a:rPr lang="en-US" sz="1200" dirty="0" smtClean="0">
                <a:latin typeface="Times New Roman" pitchFamily="18" charset="0"/>
                <a:cs typeface="Times New Roman" pitchFamily="18" charset="0"/>
              </a:rPr>
              <a:t>Systematic Literature Review of the Costs of Pregnancy in the </a:t>
            </a:r>
            <a:r>
              <a:rPr lang="en-US" sz="1200" dirty="0" err="1" smtClean="0">
                <a:latin typeface="Times New Roman" pitchFamily="18" charset="0"/>
                <a:cs typeface="Times New Roman" pitchFamily="18" charset="0"/>
              </a:rPr>
              <a:t>USPharmacoEconomics</a:t>
            </a:r>
            <a:r>
              <a:rPr lang="en-US" sz="1200" dirty="0" smtClean="0">
                <a:latin typeface="Times New Roman" pitchFamily="18" charset="0"/>
                <a:cs typeface="Times New Roman" pitchFamily="18" charset="0"/>
              </a:rPr>
              <a:t> (2013) 31:1005–1030</a:t>
            </a:r>
            <a:r>
              <a:rPr lang="sr-Latn-R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DOI 10.1007/s40273-013-0096-8</a:t>
            </a:r>
          </a:p>
          <a:p>
            <a:pPr>
              <a:buNone/>
            </a:pP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4000" dirty="0" smtClean="0">
                <a:latin typeface="Times New Roman" pitchFamily="18" charset="0"/>
                <a:cs typeface="Times New Roman" pitchFamily="18" charset="0"/>
              </a:rPr>
              <a:t>Узроци </a:t>
            </a:r>
            <a:endParaRPr lang="en-US" sz="4000" dirty="0">
              <a:latin typeface="Times New Roman" pitchFamily="18" charset="0"/>
              <a:cs typeface="Times New Roman" pitchFamily="18" charset="0"/>
            </a:endParaRPr>
          </a:p>
        </p:txBody>
      </p:sp>
      <p:sp>
        <p:nvSpPr>
          <p:cNvPr id="3" name="Text Placeholder 2"/>
          <p:cNvSpPr>
            <a:spLocks noGrp="1"/>
          </p:cNvSpPr>
          <p:nvPr>
            <p:ph type="body" idx="1"/>
          </p:nvPr>
        </p:nvSpPr>
        <p:spPr/>
        <p:txBody>
          <a:bodyPr/>
          <a:lstStyle/>
          <a:p>
            <a:r>
              <a:rPr lang="sr-Cyrl-RS" dirty="0" smtClean="0">
                <a:latin typeface="Times New Roman" pitchFamily="18" charset="0"/>
                <a:cs typeface="Times New Roman" pitchFamily="18" charset="0"/>
              </a:rPr>
              <a:t>Смањења броја трудноћа</a:t>
            </a:r>
            <a:endParaRPr lang="en-US" dirty="0">
              <a:latin typeface="Times New Roman" pitchFamily="18" charset="0"/>
              <a:cs typeface="Times New Roman" pitchFamily="18" charset="0"/>
            </a:endParaRPr>
          </a:p>
        </p:txBody>
      </p:sp>
      <p:sp>
        <p:nvSpPr>
          <p:cNvPr id="4" name="Content Placeholder 3"/>
          <p:cNvSpPr>
            <a:spLocks noGrp="1"/>
          </p:cNvSpPr>
          <p:nvPr>
            <p:ph sz="half" idx="2"/>
          </p:nvPr>
        </p:nvSpPr>
        <p:spPr/>
        <p:txBody>
          <a:bodyPr/>
          <a:lstStyle/>
          <a:p>
            <a:r>
              <a:rPr lang="sr-Cyrl-RS" dirty="0" smtClean="0">
                <a:latin typeface="Times New Roman" pitchFamily="18" charset="0"/>
                <a:cs typeface="Times New Roman" pitchFamily="18" charset="0"/>
              </a:rPr>
              <a:t>Промене у понашању (сексуална активност, брак, развод, заједнички живот...)</a:t>
            </a:r>
          </a:p>
          <a:p>
            <a:r>
              <a:rPr lang="sr-Cyrl-RS" dirty="0" smtClean="0">
                <a:latin typeface="Times New Roman" pitchFamily="18" charset="0"/>
                <a:cs typeface="Times New Roman" pitchFamily="18" charset="0"/>
              </a:rPr>
              <a:t>Социјални и економски фактори</a:t>
            </a:r>
          </a:p>
          <a:p>
            <a:r>
              <a:rPr lang="sr-Cyrl-RS" dirty="0" smtClean="0">
                <a:latin typeface="Times New Roman" pitchFamily="18" charset="0"/>
                <a:cs typeface="Times New Roman" pitchFamily="18" charset="0"/>
              </a:rPr>
              <a:t>Шире коришћење контрацептива</a:t>
            </a:r>
          </a:p>
          <a:p>
            <a:endParaRPr lang="en-US" dirty="0">
              <a:latin typeface="Times New Roman" pitchFamily="18" charset="0"/>
              <a:cs typeface="Times New Roman" pitchFamily="18" charset="0"/>
            </a:endParaRPr>
          </a:p>
        </p:txBody>
      </p:sp>
      <p:sp>
        <p:nvSpPr>
          <p:cNvPr id="5" name="Text Placeholder 4"/>
          <p:cNvSpPr>
            <a:spLocks noGrp="1"/>
          </p:cNvSpPr>
          <p:nvPr>
            <p:ph type="body" sz="quarter" idx="3"/>
          </p:nvPr>
        </p:nvSpPr>
        <p:spPr/>
        <p:txBody>
          <a:bodyPr/>
          <a:lstStyle/>
          <a:p>
            <a:r>
              <a:rPr lang="sr-Cyrl-RS" dirty="0" smtClean="0">
                <a:latin typeface="Times New Roman" pitchFamily="18" charset="0"/>
                <a:cs typeface="Times New Roman" pitchFamily="18" charset="0"/>
              </a:rPr>
              <a:t>Трошкове повећавају</a:t>
            </a:r>
            <a:endParaRPr lang="en-US" dirty="0">
              <a:latin typeface="Times New Roman" pitchFamily="18" charset="0"/>
              <a:cs typeface="Times New Roman" pitchFamily="18" charset="0"/>
            </a:endParaRPr>
          </a:p>
        </p:txBody>
      </p:sp>
      <p:sp>
        <p:nvSpPr>
          <p:cNvPr id="6" name="Content Placeholder 5"/>
          <p:cNvSpPr>
            <a:spLocks noGrp="1"/>
          </p:cNvSpPr>
          <p:nvPr>
            <p:ph sz="quarter" idx="4"/>
          </p:nvPr>
        </p:nvSpPr>
        <p:spPr/>
        <p:txBody>
          <a:bodyPr/>
          <a:lstStyle/>
          <a:p>
            <a:r>
              <a:rPr lang="sr-Cyrl-RS" dirty="0" smtClean="0">
                <a:latin typeface="Times New Roman" pitchFamily="18" charset="0"/>
                <a:cs typeface="Times New Roman" pitchFamily="18" charset="0"/>
              </a:rPr>
              <a:t>Већи проценат порођаја царским резом</a:t>
            </a:r>
          </a:p>
          <a:p>
            <a:r>
              <a:rPr lang="sr-Cyrl-RS" dirty="0" smtClean="0">
                <a:latin typeface="Times New Roman" pitchFamily="18" charset="0"/>
                <a:cs typeface="Times New Roman" pitchFamily="18" charset="0"/>
              </a:rPr>
              <a:t>Вантелесна оплодња</a:t>
            </a:r>
          </a:p>
          <a:p>
            <a:r>
              <a:rPr lang="sr-Cyrl-RS" dirty="0" smtClean="0">
                <a:latin typeface="Times New Roman" pitchFamily="18" charset="0"/>
                <a:cs typeface="Times New Roman" pitchFamily="18" charset="0"/>
              </a:rPr>
              <a:t>Већа употреба дијагностичких  тестова</a:t>
            </a:r>
          </a:p>
          <a:p>
            <a:r>
              <a:rPr lang="sr-Cyrl-RS" dirty="0" smtClean="0">
                <a:latin typeface="Times New Roman" pitchFamily="18" charset="0"/>
                <a:cs typeface="Times New Roman" pitchFamily="18" charset="0"/>
              </a:rPr>
              <a:t>Превремени порођај и нега недоношчета</a:t>
            </a:r>
          </a:p>
          <a:p>
            <a:r>
              <a:rPr lang="sr-Cyrl-RS" dirty="0" smtClean="0">
                <a:latin typeface="Times New Roman" pitchFamily="18" charset="0"/>
                <a:cs typeface="Times New Roman" pitchFamily="18" charset="0"/>
              </a:rPr>
              <a:t>Вишеплодне трудноће</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600" dirty="0" smtClean="0">
                <a:latin typeface="Times New Roman" pitchFamily="18" charset="0"/>
                <a:cs typeface="Times New Roman" pitchFamily="18" charset="0"/>
              </a:rPr>
              <a:t>Трошкове порођаја треба разликовати према: </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sr-Cyrl-RS" sz="2800" dirty="0" smtClean="0">
                <a:latin typeface="Times New Roman" pitchFamily="18" charset="0"/>
                <a:cs typeface="Times New Roman" pitchFamily="18" charset="0"/>
              </a:rPr>
              <a:t>Трошкови порођаја код трудноћа ниског ризика</a:t>
            </a:r>
          </a:p>
          <a:p>
            <a:r>
              <a:rPr lang="sr-Cyrl-RS" sz="2800" dirty="0" smtClean="0">
                <a:latin typeface="Times New Roman" pitchFamily="18" charset="0"/>
                <a:cs typeface="Times New Roman" pitchFamily="18" charset="0"/>
              </a:rPr>
              <a:t>Трошкове порођаја код трудноћа високог ризика</a:t>
            </a:r>
          </a:p>
          <a:p>
            <a:pPr>
              <a:buNone/>
            </a:pPr>
            <a:endParaRPr lang="sr-Cyrl-RS" sz="2800" dirty="0" smtClean="0">
              <a:latin typeface="Times New Roman" pitchFamily="18" charset="0"/>
              <a:cs typeface="Times New Roman" pitchFamily="18" charset="0"/>
            </a:endParaRPr>
          </a:p>
          <a:p>
            <a:pPr>
              <a:buNone/>
            </a:pPr>
            <a:r>
              <a:rPr lang="sr-Cyrl-RS" sz="2800" dirty="0" smtClean="0">
                <a:latin typeface="Times New Roman" pitchFamily="18" charset="0"/>
                <a:cs typeface="Times New Roman" pitchFamily="18" charset="0"/>
              </a:rPr>
              <a:t>	Варијација трошкова код начина порођаја у болницама: </a:t>
            </a:r>
          </a:p>
          <a:p>
            <a:pPr lvl="1"/>
            <a:r>
              <a:rPr lang="sr-Cyrl-RS" dirty="0" smtClean="0">
                <a:latin typeface="Times New Roman" pitchFamily="18" charset="0"/>
                <a:cs typeface="Times New Roman" pitchFamily="18" charset="0"/>
              </a:rPr>
              <a:t>За вагинални порођај – </a:t>
            </a:r>
            <a:r>
              <a:rPr lang="sr-Cyrl-RS" dirty="0" smtClean="0">
                <a:latin typeface="Times New Roman" pitchFamily="18" charset="0"/>
                <a:cs typeface="Times New Roman" pitchFamily="18" charset="0"/>
              </a:rPr>
              <a:t>1183 $-11819 $</a:t>
            </a:r>
            <a:endParaRPr lang="sr-Cyrl-RS" dirty="0" smtClean="0">
              <a:latin typeface="Times New Roman" pitchFamily="18" charset="0"/>
              <a:cs typeface="Times New Roman" pitchFamily="18" charset="0"/>
            </a:endParaRPr>
          </a:p>
          <a:p>
            <a:pPr lvl="1"/>
            <a:r>
              <a:rPr lang="sr-Cyrl-RS" dirty="0" smtClean="0">
                <a:latin typeface="Times New Roman" pitchFamily="18" charset="0"/>
                <a:cs typeface="Times New Roman" pitchFamily="18" charset="0"/>
              </a:rPr>
              <a:t>За царски рез </a:t>
            </a:r>
            <a:r>
              <a:rPr lang="sr-Cyrl-RS" dirty="0" smtClean="0">
                <a:latin typeface="Times New Roman" pitchFamily="18" charset="0"/>
                <a:cs typeface="Times New Roman" pitchFamily="18" charset="0"/>
              </a:rPr>
              <a:t>1249 $ </a:t>
            </a:r>
            <a:r>
              <a:rPr lang="sr-Cyrl-RS" dirty="0" smtClean="0">
                <a:latin typeface="Times New Roman" pitchFamily="18" charset="0"/>
                <a:cs typeface="Times New Roman" pitchFamily="18" charset="0"/>
              </a:rPr>
              <a:t>- </a:t>
            </a:r>
            <a:r>
              <a:rPr lang="sr-Cyrl-RS" dirty="0" smtClean="0">
                <a:latin typeface="Times New Roman" pitchFamily="18" charset="0"/>
                <a:cs typeface="Times New Roman" pitchFamily="18" charset="0"/>
              </a:rPr>
              <a:t>13688 $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200" dirty="0" smtClean="0">
                <a:latin typeface="Times New Roman" pitchFamily="18" charset="0"/>
                <a:cs typeface="Times New Roman" pitchFamily="18" charset="0"/>
              </a:rPr>
              <a:t>Трошкови порођаја ниског ризика у САД – </a:t>
            </a:r>
            <a:r>
              <a:rPr lang="sr-Cyrl-RS" sz="2800" dirty="0" smtClean="0">
                <a:latin typeface="Times New Roman" pitchFamily="18" charset="0"/>
                <a:cs typeface="Times New Roman" pitchFamily="18" charset="0"/>
              </a:rPr>
              <a:t>просечна потрошња </a:t>
            </a:r>
            <a:r>
              <a:rPr lang="sr-Cyrl-RS" sz="2800" dirty="0" smtClean="0">
                <a:latin typeface="Times New Roman" pitchFamily="18" charset="0"/>
                <a:cs typeface="Times New Roman" pitchFamily="18" charset="0"/>
              </a:rPr>
              <a:t>1189 $-11986 $</a:t>
            </a:r>
            <a:r>
              <a:rPr lang="sr-Cyrl-RS" sz="2800" dirty="0" smtClean="0">
                <a:latin typeface="Times New Roman" pitchFamily="18" charset="0"/>
                <a:cs typeface="Times New Roman" pitchFamily="18" charset="0"/>
              </a:rPr>
              <a:t/>
            </a:r>
            <a:br>
              <a:rPr lang="sr-Cyrl-RS" sz="2800" dirty="0" smtClean="0">
                <a:latin typeface="Times New Roman" pitchFamily="18" charset="0"/>
                <a:cs typeface="Times New Roman" pitchFamily="18" charset="0"/>
              </a:rPr>
            </a:br>
            <a:r>
              <a:rPr lang="sr-Cyrl-RS" sz="2800" dirty="0" smtClean="0">
                <a:latin typeface="Times New Roman" pitchFamily="18" charset="0"/>
                <a:cs typeface="Times New Roman" pitchFamily="18" charset="0"/>
              </a:rPr>
              <a:t>(просечно – </a:t>
            </a:r>
            <a:r>
              <a:rPr lang="sr-Cyrl-RS" sz="2800" dirty="0" smtClean="0">
                <a:latin typeface="Times New Roman" pitchFamily="18" charset="0"/>
                <a:cs typeface="Times New Roman" pitchFamily="18" charset="0"/>
              </a:rPr>
              <a:t>2215 $)</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sr-Cyrl-RS" dirty="0" smtClean="0">
                <a:latin typeface="Times New Roman" pitchFamily="18" charset="0"/>
                <a:cs typeface="Times New Roman" pitchFamily="18" charset="0"/>
              </a:rPr>
              <a:t>Већи трошкови настају: </a:t>
            </a:r>
          </a:p>
          <a:p>
            <a:pPr lvl="2"/>
            <a:r>
              <a:rPr lang="sr-Cyrl-RS" dirty="0" smtClean="0">
                <a:latin typeface="Times New Roman" pitchFamily="18" charset="0"/>
                <a:cs typeface="Times New Roman" pitchFamily="18" charset="0"/>
              </a:rPr>
              <a:t>У болницама са вишим процентом царског реза (1996. год – 20,7%; 2012. год – 32,8% - чак 36,4%)</a:t>
            </a:r>
          </a:p>
          <a:p>
            <a:pPr lvl="2"/>
            <a:r>
              <a:rPr lang="sr-Cyrl-RS" dirty="0" smtClean="0">
                <a:latin typeface="Times New Roman" pitchFamily="18" charset="0"/>
                <a:cs typeface="Times New Roman" pitchFamily="18" charset="0"/>
              </a:rPr>
              <a:t>Већи број примењених акушерских операција</a:t>
            </a:r>
          </a:p>
          <a:p>
            <a:pPr lvl="2"/>
            <a:r>
              <a:rPr lang="sr-Cyrl-RS" dirty="0" smtClean="0">
                <a:latin typeface="Times New Roman" pitchFamily="18" charset="0"/>
                <a:cs typeface="Times New Roman" pitchFamily="18" charset="0"/>
              </a:rPr>
              <a:t>Са значајним коморбидитетима мајки</a:t>
            </a:r>
          </a:p>
          <a:p>
            <a:pPr lvl="2"/>
            <a:r>
              <a:rPr lang="sr-Cyrl-RS" dirty="0" smtClean="0">
                <a:latin typeface="Times New Roman" pitchFamily="18" charset="0"/>
                <a:cs typeface="Times New Roman" pitchFamily="18" charset="0"/>
              </a:rPr>
              <a:t>Са дужом хоспитализацијом – болничко збрињавање је најскупља компонента националне здравствене потрошње</a:t>
            </a:r>
          </a:p>
          <a:p>
            <a:pPr lvl="2"/>
            <a:r>
              <a:rPr lang="sr-Cyrl-RS" dirty="0" smtClean="0">
                <a:latin typeface="Times New Roman" pitchFamily="18" charset="0"/>
                <a:cs typeface="Times New Roman" pitchFamily="18" charset="0"/>
              </a:rPr>
              <a:t>У зависности под врсте постоперативне неге (интензивна, полуинтензивна, општа)</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300" dirty="0" smtClean="0">
                <a:latin typeface="Times New Roman" pitchFamily="18" charset="0"/>
                <a:cs typeface="Times New Roman" pitchFamily="18" charset="0"/>
              </a:rPr>
              <a:t>Lynn Huynh </a:t>
            </a:r>
            <a:r>
              <a:rPr lang="sr-Latn-RS" sz="1300" dirty="0" smtClean="0">
                <a:latin typeface="Times New Roman" pitchFamily="18" charset="0"/>
                <a:cs typeface="Times New Roman" pitchFamily="18" charset="0"/>
              </a:rPr>
              <a:t>et al: </a:t>
            </a:r>
            <a:r>
              <a:rPr lang="en-US" sz="1300" dirty="0" smtClean="0">
                <a:latin typeface="Times New Roman" pitchFamily="18" charset="0"/>
                <a:cs typeface="Times New Roman" pitchFamily="18" charset="0"/>
              </a:rPr>
              <a:t>Systematic Literature Review of the Costs of Pregnancy in the </a:t>
            </a:r>
            <a:r>
              <a:rPr lang="en-US" sz="1300" dirty="0" err="1" smtClean="0">
                <a:latin typeface="Times New Roman" pitchFamily="18" charset="0"/>
                <a:cs typeface="Times New Roman" pitchFamily="18" charset="0"/>
              </a:rPr>
              <a:t>USPharmacoEconomics</a:t>
            </a:r>
            <a:r>
              <a:rPr lang="en-US" sz="1300" dirty="0" smtClean="0">
                <a:latin typeface="Times New Roman" pitchFamily="18" charset="0"/>
                <a:cs typeface="Times New Roman" pitchFamily="18" charset="0"/>
              </a:rPr>
              <a:t> (2013) 31:1005–1030</a:t>
            </a:r>
            <a:r>
              <a:rPr lang="sr-Latn-RS"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DOI 10.1007/s40273-013-0096-8</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pic>
        <p:nvPicPr>
          <p:cNvPr id="34818" name="Picture 2"/>
          <p:cNvPicPr>
            <a:picLocks noGrp="1" noChangeAspect="1" noChangeArrowheads="1"/>
          </p:cNvPicPr>
          <p:nvPr>
            <p:ph idx="1"/>
          </p:nvPr>
        </p:nvPicPr>
        <p:blipFill>
          <a:blip r:embed="rId2" cstate="print"/>
          <a:srcRect/>
          <a:stretch>
            <a:fillRect/>
          </a:stretch>
        </p:blipFill>
        <p:spPr bwMode="auto">
          <a:xfrm>
            <a:off x="251520" y="2204864"/>
            <a:ext cx="8640960" cy="33843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4042"/>
          </a:xfrm>
        </p:spPr>
        <p:txBody>
          <a:bodyPr>
            <a:normAutofit fontScale="90000"/>
          </a:bodyPr>
          <a:lstStyle/>
          <a:p>
            <a:endParaRPr lang="en-US" dirty="0"/>
          </a:p>
        </p:txBody>
      </p:sp>
      <p:pic>
        <p:nvPicPr>
          <p:cNvPr id="45058" name="Picture 2"/>
          <p:cNvPicPr>
            <a:picLocks noGrp="1" noChangeAspect="1" noChangeArrowheads="1"/>
          </p:cNvPicPr>
          <p:nvPr>
            <p:ph idx="1"/>
          </p:nvPr>
        </p:nvPicPr>
        <p:blipFill>
          <a:blip r:embed="rId2" cstate="print"/>
          <a:srcRect/>
          <a:stretch>
            <a:fillRect/>
          </a:stretch>
        </p:blipFill>
        <p:spPr bwMode="auto">
          <a:xfrm>
            <a:off x="683568" y="836712"/>
            <a:ext cx="7920880" cy="52894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endParaRPr lang="en-US" dirty="0"/>
          </a:p>
        </p:txBody>
      </p:sp>
      <p:pic>
        <p:nvPicPr>
          <p:cNvPr id="35842" name="Picture 2"/>
          <p:cNvPicPr>
            <a:picLocks noGrp="1" noChangeAspect="1" noChangeArrowheads="1"/>
          </p:cNvPicPr>
          <p:nvPr>
            <p:ph idx="1"/>
          </p:nvPr>
        </p:nvPicPr>
        <p:blipFill>
          <a:blip r:embed="rId2" cstate="print"/>
          <a:srcRect/>
          <a:stretch>
            <a:fillRect/>
          </a:stretch>
        </p:blipFill>
        <p:spPr bwMode="auto">
          <a:xfrm>
            <a:off x="251520" y="404664"/>
            <a:ext cx="8892480" cy="64533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218"/>
          </a:xfrm>
        </p:spPr>
        <p:txBody>
          <a:bodyPr>
            <a:noAutofit/>
          </a:bodyPr>
          <a:lstStyle/>
          <a:p>
            <a:r>
              <a:rPr lang="sr-Cyrl-RS" sz="2400" dirty="0" smtClean="0">
                <a:latin typeface="Times New Roman" pitchFamily="18" charset="0"/>
                <a:cs typeface="Times New Roman" pitchFamily="18" charset="0"/>
              </a:rPr>
              <a:t>Већи трошкови примећени су код нефедералних владиних болница у односу на приватне болнице у властништву инвеститора</a:t>
            </a:r>
            <a:r>
              <a:rPr lang="sr-Latn-RS" sz="2400" dirty="0" smtClean="0"/>
              <a:t/>
            </a:r>
            <a:br>
              <a:rPr lang="sr-Latn-RS" sz="2400" dirty="0" smtClean="0"/>
            </a:br>
            <a:r>
              <a:rPr lang="en-US" sz="1200" dirty="0" smtClean="0"/>
              <a:t>By Xiao </a:t>
            </a:r>
            <a:r>
              <a:rPr lang="en-US" sz="1200" dirty="0" err="1" smtClean="0"/>
              <a:t>Xu</a:t>
            </a:r>
            <a:r>
              <a:rPr lang="en-US" sz="1200" dirty="0" smtClean="0"/>
              <a:t> </a:t>
            </a:r>
            <a:r>
              <a:rPr lang="sr-Latn-RS" sz="1200" dirty="0" smtClean="0"/>
              <a:t>et al</a:t>
            </a:r>
            <a:r>
              <a:rPr lang="sr-Cyrl-RS" sz="1200" dirty="0" smtClean="0"/>
              <a:t>:</a:t>
            </a:r>
            <a:r>
              <a:rPr lang="en-US" sz="1200" dirty="0" smtClean="0"/>
              <a:t>Wide </a:t>
            </a:r>
            <a:r>
              <a:rPr lang="en-US" sz="1200" dirty="0" err="1" smtClean="0"/>
              <a:t>VariationWide</a:t>
            </a:r>
            <a:r>
              <a:rPr lang="en-US" sz="1200" dirty="0" smtClean="0"/>
              <a:t> Variation Found In Hospital Facility Costs For Maternity Stays Involving Low-Risk </a:t>
            </a:r>
            <a:r>
              <a:rPr lang="en-US" sz="1200" dirty="0" err="1" smtClean="0"/>
              <a:t>ChildbirthHEALTH</a:t>
            </a:r>
            <a:r>
              <a:rPr lang="en-US" sz="1200" dirty="0" smtClean="0"/>
              <a:t> AFFAIRS 34,NO. 7 (2015): 1212–1219 perdoi:10.1377/hlthaff.2014.1088</a:t>
            </a:r>
            <a:r>
              <a:rPr lang="en-US" sz="2400" dirty="0" smtClean="0"/>
              <a:t/>
            </a:r>
            <a:br>
              <a:rPr lang="en-US" sz="2400" dirty="0" smtClean="0"/>
            </a:br>
            <a:endParaRPr lang="en-US" sz="24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755576" y="2348880"/>
            <a:ext cx="6909569" cy="377430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600" dirty="0" smtClean="0">
                <a:latin typeface="Times New Roman" pitchFamily="18" charset="0"/>
                <a:cs typeface="Times New Roman" pitchFamily="18" charset="0"/>
              </a:rPr>
              <a:t>Болнице са већим обимом посла имале су мање трошкове </a:t>
            </a:r>
            <a:endParaRPr lang="en-US" sz="3600"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611560" y="1772816"/>
            <a:ext cx="7560840" cy="37444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2034"/>
          </a:xfrm>
        </p:spPr>
        <p:txBody>
          <a:bodyPr>
            <a:normAutofit fontScale="90000"/>
          </a:bodyPr>
          <a:lstStyle/>
          <a:p>
            <a:endParaRPr lang="en-US" dirty="0"/>
          </a:p>
        </p:txBody>
      </p:sp>
      <p:sp>
        <p:nvSpPr>
          <p:cNvPr id="3" name="Content Placeholder 2"/>
          <p:cNvSpPr>
            <a:spLocks noGrp="1"/>
          </p:cNvSpPr>
          <p:nvPr>
            <p:ph idx="1"/>
          </p:nvPr>
        </p:nvSpPr>
        <p:spPr>
          <a:xfrm>
            <a:off x="251520" y="836712"/>
            <a:ext cx="8640960" cy="5289451"/>
          </a:xfrm>
        </p:spPr>
        <p:txBody>
          <a:bodyPr>
            <a:normAutofit fontScale="92500" lnSpcReduction="10000"/>
          </a:bodyPr>
          <a:lstStyle/>
          <a:p>
            <a:r>
              <a:rPr lang="sr-Cyrl-RS" dirty="0" smtClean="0"/>
              <a:t>Главни механизам смањења трошкова је </a:t>
            </a:r>
            <a:r>
              <a:rPr lang="sr-Cyrl-RS" b="1" dirty="0" smtClean="0"/>
              <a:t>смањење дужине хоспитализације </a:t>
            </a:r>
          </a:p>
          <a:p>
            <a:r>
              <a:rPr lang="sr-Cyrl-RS" dirty="0" smtClean="0"/>
              <a:t>Супротно мишљењу да повећани трошкови воде побољшању резултата или су индикатори боље неге </a:t>
            </a:r>
          </a:p>
          <a:p>
            <a:pPr>
              <a:buNone/>
            </a:pPr>
            <a:endParaRPr lang="sr-Cyrl-RS" dirty="0" smtClean="0"/>
          </a:p>
          <a:p>
            <a:pPr>
              <a:buNone/>
            </a:pPr>
            <a:endParaRPr lang="sr-Cyrl-RS" dirty="0" smtClean="0"/>
          </a:p>
          <a:p>
            <a:r>
              <a:rPr lang="sr-Cyrl-RS" dirty="0" smtClean="0"/>
              <a:t>Примећено је да значајни морбидитет мајке , праћен компликованим порођајем и повећаним неонаталним морбидитетом и морталитетом имају болнице са већим трошковима </a:t>
            </a:r>
            <a:endParaRPr lang="en-US" dirty="0"/>
          </a:p>
        </p:txBody>
      </p:sp>
      <p:sp>
        <p:nvSpPr>
          <p:cNvPr id="4" name="Down Arrow 3"/>
          <p:cNvSpPr/>
          <p:nvPr/>
        </p:nvSpPr>
        <p:spPr>
          <a:xfrm>
            <a:off x="3851920" y="3068960"/>
            <a:ext cx="1224136"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600" dirty="0" smtClean="0">
                <a:latin typeface="Times New Roman" pitchFamily="18" charset="0"/>
                <a:cs typeface="Times New Roman" pitchFamily="18" charset="0"/>
              </a:rPr>
              <a:t>Варијацији трошкова код царског реза доприносе: </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507288" cy="4525963"/>
          </a:xfrm>
        </p:spPr>
        <p:txBody>
          <a:bodyPr/>
          <a:lstStyle/>
          <a:p>
            <a:r>
              <a:rPr lang="sr-Cyrl-RS" sz="2800" dirty="0" smtClean="0">
                <a:latin typeface="Times New Roman" pitchFamily="18" charset="0"/>
                <a:cs typeface="Times New Roman" pitchFamily="18" charset="0"/>
              </a:rPr>
              <a:t>Комирбидитет мајке  (ДМ, ПИХ, системске болести, болести КБС)</a:t>
            </a:r>
          </a:p>
          <a:p>
            <a:r>
              <a:rPr lang="sr-Cyrl-RS" sz="2800" dirty="0" smtClean="0">
                <a:latin typeface="Times New Roman" pitchFamily="18" charset="0"/>
                <a:cs typeface="Times New Roman" pitchFamily="18" charset="0"/>
              </a:rPr>
              <a:t>Компликације у порођају и после њега (инфекција, крварење, емболија...)</a:t>
            </a:r>
          </a:p>
          <a:p>
            <a:r>
              <a:rPr lang="sr-Cyrl-RS" sz="2800" dirty="0" smtClean="0">
                <a:latin typeface="Times New Roman" pitchFamily="18" charset="0"/>
                <a:cs typeface="Times New Roman" pitchFamily="18" charset="0"/>
              </a:rPr>
              <a:t>Трошкови анестезије</a:t>
            </a:r>
          </a:p>
          <a:p>
            <a:r>
              <a:rPr lang="sr-Cyrl-RS" sz="2800" dirty="0" smtClean="0">
                <a:latin typeface="Times New Roman" pitchFamily="18" charset="0"/>
                <a:cs typeface="Times New Roman" pitchFamily="18" charset="0"/>
              </a:rPr>
              <a:t>Трошкови лечења и збрињавања новорођенчета</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a:bodyPr>
          <a:lstStyle/>
          <a:p>
            <a:r>
              <a:rPr lang="sr-Cyrl-RS" sz="2800" dirty="0" smtClean="0">
                <a:latin typeface="Times New Roman" pitchFamily="18" charset="0"/>
                <a:cs typeface="Times New Roman" pitchFamily="18" charset="0"/>
              </a:rPr>
              <a:t>Мере за смањење трошкова: </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r>
              <a:rPr lang="sr-Cyrl-RS" sz="2400" dirty="0" smtClean="0">
                <a:latin typeface="Times New Roman" pitchFamily="18" charset="0"/>
                <a:cs typeface="Times New Roman" pitchFamily="18" charset="0"/>
              </a:rPr>
              <a:t>Јачање кућне неге у трудноћи и након порођаја</a:t>
            </a:r>
          </a:p>
          <a:p>
            <a:r>
              <a:rPr lang="sr-Cyrl-RS" sz="2400" dirty="0" smtClean="0">
                <a:latin typeface="Times New Roman" pitchFamily="18" charset="0"/>
                <a:cs typeface="Times New Roman" pitchFamily="18" charset="0"/>
              </a:rPr>
              <a:t>Интензивна контрола у трудноће</a:t>
            </a:r>
          </a:p>
          <a:p>
            <a:r>
              <a:rPr lang="sr-Cyrl-RS" sz="2400" dirty="0" smtClean="0">
                <a:latin typeface="Times New Roman" pitchFamily="18" charset="0"/>
                <a:cs typeface="Times New Roman" pitchFamily="18" charset="0"/>
              </a:rPr>
              <a:t>Смањење учешћа царског реза у првом порођају</a:t>
            </a:r>
          </a:p>
          <a:p>
            <a:r>
              <a:rPr lang="sr-Cyrl-RS" sz="2400" dirty="0" smtClean="0">
                <a:latin typeface="Times New Roman" pitchFamily="18" charset="0"/>
                <a:cs typeface="Times New Roman" pitchFamily="18" charset="0"/>
              </a:rPr>
              <a:t>Успостављање стандардних протокола индикација за примену акушерских операција, јасна дефиниција порођајне дистоције, лошег кардиотокографског записа</a:t>
            </a:r>
          </a:p>
          <a:p>
            <a:r>
              <a:rPr lang="sr-Cyrl-RS" sz="2400" dirty="0" smtClean="0">
                <a:latin typeface="Times New Roman" pitchFamily="18" charset="0"/>
                <a:cs typeface="Times New Roman" pitchFamily="18" charset="0"/>
              </a:rPr>
              <a:t>Стално ажурирање донетих и усвојених препорука</a:t>
            </a:r>
          </a:p>
          <a:p>
            <a:r>
              <a:rPr lang="sr-Cyrl-RS" sz="2400" dirty="0" smtClean="0">
                <a:latin typeface="Times New Roman" pitchFamily="18" charset="0"/>
                <a:cs typeface="Times New Roman" pitchFamily="18" charset="0"/>
              </a:rPr>
              <a:t>Адекватна екукација пацијената о предностима вагиналног порођаја</a:t>
            </a:r>
          </a:p>
          <a:p>
            <a:r>
              <a:rPr lang="sr-Cyrl-RS" sz="2400" dirty="0" smtClean="0">
                <a:latin typeface="Times New Roman" pitchFamily="18" charset="0"/>
                <a:cs typeface="Times New Roman" pitchFamily="18" charset="0"/>
              </a:rPr>
              <a:t>Јавно информисање пацијената о квалитету услуга и усмеравање пацијената  ка установама са мање компликација</a:t>
            </a:r>
          </a:p>
          <a:p>
            <a:r>
              <a:rPr lang="sr-Cyrl-RS" sz="2400" dirty="0" smtClean="0">
                <a:latin typeface="Times New Roman" pitchFamily="18" charset="0"/>
                <a:cs typeface="Times New Roman" pitchFamily="18" charset="0"/>
              </a:rPr>
              <a:t>Организација постпарталне кућне неге</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36912"/>
            <a:ext cx="7776864" cy="1200329"/>
          </a:xfrm>
          <a:prstGeom prst="rect">
            <a:avLst/>
          </a:prstGeom>
        </p:spPr>
        <p:txBody>
          <a:bodyPr wrap="square">
            <a:spAutoFit/>
          </a:bodyPr>
          <a:lstStyle/>
          <a:p>
            <a:pPr algn="ctr"/>
            <a:r>
              <a:rPr lang="sr-Cyrl-RS" sz="3600" dirty="0" smtClean="0">
                <a:latin typeface="Times New Roman" pitchFamily="18" charset="0"/>
                <a:cs typeface="Times New Roman" pitchFamily="18" charset="0"/>
              </a:rPr>
              <a:t>Еконимска оптерећеност здравствених система патологијом фертилитета </a:t>
            </a:r>
            <a:endParaRPr lang="en-US" sz="3600"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2800" dirty="0" smtClean="0">
                <a:latin typeface="Times New Roman" pitchFamily="18" charset="0"/>
                <a:cs typeface="Times New Roman" pitchFamily="18" charset="0"/>
              </a:rPr>
              <a:t>Неплодност погађа око 20% парова</a:t>
            </a:r>
            <a:br>
              <a:rPr lang="sr-Cyrl-RS" sz="2800" dirty="0" smtClean="0">
                <a:latin typeface="Times New Roman" pitchFamily="18" charset="0"/>
                <a:cs typeface="Times New Roman" pitchFamily="18" charset="0"/>
              </a:rPr>
            </a:br>
            <a:r>
              <a:rPr lang="sr-Cyrl-RS" sz="2800" dirty="0" smtClean="0">
                <a:latin typeface="Times New Roman" pitchFamily="18" charset="0"/>
                <a:cs typeface="Times New Roman" pitchFamily="18" charset="0"/>
              </a:rPr>
              <a:t>(многи суочени са значајним финансијским улозима да би </a:t>
            </a:r>
            <a:r>
              <a:rPr lang="sr-Cyrl-RS" sz="2800" dirty="0" smtClean="0">
                <a:latin typeface="Times New Roman" pitchFamily="18" charset="0"/>
                <a:cs typeface="Times New Roman" pitchFamily="18" charset="0"/>
              </a:rPr>
              <a:t>финансирали </a:t>
            </a:r>
            <a:r>
              <a:rPr lang="sr-Cyrl-RS" sz="2800" dirty="0" smtClean="0">
                <a:latin typeface="Times New Roman" pitchFamily="18" charset="0"/>
                <a:cs typeface="Times New Roman" pitchFamily="18" charset="0"/>
              </a:rPr>
              <a:t>асистирану репродукцију)</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44824"/>
            <a:ext cx="8229600" cy="4608512"/>
          </a:xfrm>
        </p:spPr>
        <p:txBody>
          <a:bodyPr>
            <a:normAutofit/>
          </a:bodyPr>
          <a:lstStyle/>
          <a:p>
            <a:r>
              <a:rPr lang="sr-Cyrl-RS" sz="2800" dirty="0" smtClean="0">
                <a:latin typeface="Times New Roman" pitchFamily="18" charset="0"/>
                <a:cs typeface="Times New Roman" pitchFamily="18" charset="0"/>
              </a:rPr>
              <a:t>Лечење неплодности укључује значајан број скупих процедура- технички потпомогнута оплодња</a:t>
            </a:r>
          </a:p>
          <a:p>
            <a:r>
              <a:rPr lang="sr-Cyrl-RS" sz="2800" dirty="0" smtClean="0">
                <a:latin typeface="Times New Roman" pitchFamily="18" charset="0"/>
                <a:cs typeface="Times New Roman" pitchFamily="18" charset="0"/>
              </a:rPr>
              <a:t>Већина метода се уводила без јасних економских анализа Студије исплативости за те методе су веома контраверзне – нема консензуса у објављеним резултатима</a:t>
            </a:r>
          </a:p>
          <a:p>
            <a:r>
              <a:rPr lang="sr-Latn-RS" sz="2800" b="1" dirty="0" smtClean="0">
                <a:latin typeface="Times New Roman" pitchFamily="18" charset="0"/>
                <a:cs typeface="Times New Roman" pitchFamily="18" charset="0"/>
              </a:rPr>
              <a:t>QALY </a:t>
            </a:r>
            <a:r>
              <a:rPr lang="sr-Latn-R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показатељи су и даље </a:t>
            </a:r>
            <a:r>
              <a:rPr lang="sr-Cyrl-RS" sz="2800" dirty="0" smtClean="0">
                <a:latin typeface="Times New Roman" pitchFamily="18" charset="0"/>
                <a:cs typeface="Times New Roman" pitchFamily="18" charset="0"/>
              </a:rPr>
              <a:t>неупоредиви, </a:t>
            </a:r>
            <a:r>
              <a:rPr lang="sr-Cyrl-RS" sz="2800" dirty="0" smtClean="0">
                <a:latin typeface="Times New Roman" pitchFamily="18" charset="0"/>
                <a:cs typeface="Times New Roman" pitchFamily="18" charset="0"/>
              </a:rPr>
              <a:t>јер је су показатељи неге код неплодности неупоредиви. </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b="1" dirty="0" smtClean="0">
                <a:latin typeface="Times New Roman" pitchFamily="18" charset="0"/>
                <a:cs typeface="Times New Roman" pitchFamily="18" charset="0"/>
              </a:rPr>
              <a:t>Основно питање?</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sr-Cyrl-RS" dirty="0" smtClean="0">
                <a:latin typeface="Times New Roman" pitchFamily="18" charset="0"/>
                <a:cs typeface="Times New Roman" pitchFamily="18" charset="0"/>
              </a:rPr>
              <a:t>Када се једном уведе у систем здравствене заштите , да ли је третман и даље исплатив ако се употребљава у ширем сшпектру индикација ?</a:t>
            </a:r>
          </a:p>
          <a:p>
            <a:endParaRPr lang="sr-Cyrl-RS" dirty="0" smtClean="0">
              <a:latin typeface="Times New Roman" pitchFamily="18" charset="0"/>
              <a:cs typeface="Times New Roman" pitchFamily="18" charset="0"/>
            </a:endParaRPr>
          </a:p>
          <a:p>
            <a:pPr>
              <a:buNone/>
            </a:pPr>
            <a:r>
              <a:rPr lang="sr-Cyrl-RS" dirty="0" smtClean="0">
                <a:latin typeface="Times New Roman" pitchFamily="18" charset="0"/>
                <a:cs typeface="Times New Roman" pitchFamily="18" charset="0"/>
              </a:rPr>
              <a:t>			</a:t>
            </a:r>
            <a:r>
              <a:rPr lang="sr-Cyrl-RS" b="1" dirty="0" smtClean="0">
                <a:latin typeface="Times New Roman" pitchFamily="18" charset="0"/>
                <a:cs typeface="Times New Roman" pitchFamily="18" charset="0"/>
              </a:rPr>
              <a:t>“ индикација пузања”</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712968" cy="1282154"/>
          </a:xfrm>
        </p:spPr>
        <p:txBody>
          <a:bodyPr>
            <a:noAutofit/>
          </a:bodyPr>
          <a:lstStyle/>
          <a:p>
            <a:r>
              <a:rPr lang="sr-Cyrl-RS" sz="2800" dirty="0" smtClean="0">
                <a:latin typeface="Times New Roman" pitchFamily="18" charset="0"/>
                <a:cs typeface="Times New Roman" pitchFamily="18" charset="0"/>
              </a:rPr>
              <a:t>Укупна потрошња за здравствену заштиту у свету расте </a:t>
            </a:r>
            <a:br>
              <a:rPr lang="sr-Cyrl-RS" sz="2800" dirty="0" smtClean="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44824"/>
            <a:ext cx="8229600" cy="4281339"/>
          </a:xfrm>
        </p:spPr>
        <p:txBody>
          <a:bodyPr>
            <a:normAutofit lnSpcReduction="10000"/>
          </a:bodyPr>
          <a:lstStyle/>
          <a:p>
            <a:r>
              <a:rPr lang="sr-Cyrl-RS" sz="2800" dirty="0" smtClean="0">
                <a:latin typeface="Times New Roman" pitchFamily="18" charset="0"/>
                <a:cs typeface="Times New Roman" pitchFamily="18" charset="0"/>
              </a:rPr>
              <a:t>Постоји стална потреба </a:t>
            </a:r>
            <a:r>
              <a:rPr lang="sr-Cyrl-RS" sz="2800" b="1" dirty="0" smtClean="0">
                <a:latin typeface="Times New Roman" pitchFamily="18" charset="0"/>
                <a:cs typeface="Times New Roman" pitchFamily="18" charset="0"/>
              </a:rPr>
              <a:t>“скретања трошкова”</a:t>
            </a:r>
          </a:p>
          <a:p>
            <a:endParaRPr lang="sr-Cyrl-RS" sz="2800" dirty="0" smtClean="0">
              <a:latin typeface="Times New Roman" pitchFamily="18" charset="0"/>
              <a:cs typeface="Times New Roman" pitchFamily="18" charset="0"/>
            </a:endParaRPr>
          </a:p>
          <a:p>
            <a:endParaRPr lang="sr-Cyrl-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Необходна чврста економска евалуација која оправдава трошкове</a:t>
            </a:r>
          </a:p>
          <a:p>
            <a:endParaRPr lang="sr-Cyrl-RS" sz="2800" dirty="0" smtClean="0">
              <a:latin typeface="Times New Roman" pitchFamily="18" charset="0"/>
              <a:cs typeface="Times New Roman" pitchFamily="18" charset="0"/>
            </a:endParaRPr>
          </a:p>
          <a:p>
            <a:pPr>
              <a:buNone/>
            </a:pPr>
            <a:endParaRPr lang="sr-Cyrl-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Лечење неплодности је ту </a:t>
            </a:r>
            <a:r>
              <a:rPr lang="sr-Cyrl-RS" sz="2800" b="1" dirty="0" smtClean="0">
                <a:latin typeface="Times New Roman" pitchFamily="18" charset="0"/>
                <a:cs typeface="Times New Roman" pitchFamily="18" charset="0"/>
              </a:rPr>
              <a:t>најрањивије </a:t>
            </a:r>
            <a:r>
              <a:rPr lang="sr-Cyrl-RS" sz="2800" dirty="0" smtClean="0">
                <a:latin typeface="Times New Roman" pitchFamily="18" charset="0"/>
                <a:cs typeface="Times New Roman" pitchFamily="18" charset="0"/>
              </a:rPr>
              <a:t>јер се бави квалитетом живота а не преживљавањем </a:t>
            </a:r>
            <a:endParaRPr lang="en-US" sz="2800" dirty="0">
              <a:latin typeface="Times New Roman" pitchFamily="18" charset="0"/>
              <a:cs typeface="Times New Roman" pitchFamily="18" charset="0"/>
            </a:endParaRPr>
          </a:p>
        </p:txBody>
      </p:sp>
      <p:sp>
        <p:nvSpPr>
          <p:cNvPr id="4" name="Curved Left Arrow 3"/>
          <p:cNvSpPr/>
          <p:nvPr/>
        </p:nvSpPr>
        <p:spPr>
          <a:xfrm>
            <a:off x="4572000" y="1124744"/>
            <a:ext cx="731520" cy="72008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Curved Left Arrow 4"/>
          <p:cNvSpPr/>
          <p:nvPr/>
        </p:nvSpPr>
        <p:spPr>
          <a:xfrm>
            <a:off x="4355976" y="2492896"/>
            <a:ext cx="731520" cy="79208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Curved Left Arrow 5"/>
          <p:cNvSpPr/>
          <p:nvPr/>
        </p:nvSpPr>
        <p:spPr>
          <a:xfrm>
            <a:off x="4508376" y="4149080"/>
            <a:ext cx="731520" cy="93610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7890" name="Picture 2"/>
          <p:cNvPicPr>
            <a:picLocks noGrp="1" noChangeAspect="1" noChangeArrowheads="1"/>
          </p:cNvPicPr>
          <p:nvPr>
            <p:ph idx="1"/>
          </p:nvPr>
        </p:nvPicPr>
        <p:blipFill>
          <a:blip r:embed="rId2" cstate="print"/>
          <a:srcRect/>
          <a:stretch>
            <a:fillRect/>
          </a:stretch>
        </p:blipFill>
        <p:spPr bwMode="auto">
          <a:xfrm>
            <a:off x="755576" y="1052736"/>
            <a:ext cx="7704856" cy="54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sr-Cyrl-RS" sz="3600" dirty="0" smtClean="0">
                <a:latin typeface="Times New Roman" pitchFamily="18" charset="0"/>
                <a:cs typeface="Times New Roman" pitchFamily="18" charset="0"/>
              </a:rPr>
              <a:t>План испитивања неплодности</a:t>
            </a:r>
            <a:r>
              <a:rPr lang="sr-Cyrl-R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179512" y="980728"/>
            <a:ext cx="8784976" cy="5472608"/>
          </a:xfrm>
        </p:spPr>
        <p:txBody>
          <a:bodyPr>
            <a:normAutofit fontScale="92500" lnSpcReduction="10000"/>
          </a:bodyPr>
          <a:lstStyle/>
          <a:p>
            <a:pPr>
              <a:buNone/>
            </a:pPr>
            <a:r>
              <a:rPr lang="sr-Cyrl-RS" sz="3300" dirty="0" smtClean="0">
                <a:latin typeface="Times New Roman" pitchFamily="18" charset="0"/>
                <a:cs typeface="Times New Roman" pitchFamily="18" charset="0"/>
              </a:rPr>
              <a:t>   </a:t>
            </a:r>
            <a:r>
              <a:rPr lang="sr-Cyrl-RS" sz="3300" b="1" dirty="0" smtClean="0">
                <a:latin typeface="Times New Roman" pitchFamily="18" charset="0"/>
                <a:cs typeface="Times New Roman" pitchFamily="18" charset="0"/>
              </a:rPr>
              <a:t>Први корак-  </a:t>
            </a:r>
            <a:r>
              <a:rPr lang="sr-Cyrl-RS" sz="3300" dirty="0" smtClean="0">
                <a:latin typeface="Times New Roman" pitchFamily="18" charset="0"/>
                <a:cs typeface="Times New Roman" pitchFamily="18" charset="0"/>
              </a:rPr>
              <a:t>(анамнеза, физички преглед, УЗ, спермограм, праћење овулације, лабораторијско испитивање, идукција овулације) –  </a:t>
            </a:r>
            <a:r>
              <a:rPr lang="sr-Cyrl-RS" sz="3300" b="1" dirty="0" smtClean="0">
                <a:latin typeface="Times New Roman" pitchFamily="18" charset="0"/>
                <a:cs typeface="Times New Roman" pitchFamily="18" charset="0"/>
              </a:rPr>
              <a:t>200-600€ по пару</a:t>
            </a:r>
          </a:p>
          <a:p>
            <a:pPr>
              <a:buNone/>
            </a:pPr>
            <a:r>
              <a:rPr lang="sr-Cyrl-RS" sz="3300" dirty="0" smtClean="0">
                <a:latin typeface="Times New Roman" pitchFamily="18" charset="0"/>
                <a:cs typeface="Times New Roman" pitchFamily="18" charset="0"/>
              </a:rPr>
              <a:t>	</a:t>
            </a:r>
            <a:r>
              <a:rPr lang="sr-Cyrl-RS" sz="3300" b="1" dirty="0" smtClean="0">
                <a:latin typeface="Times New Roman" pitchFamily="18" charset="0"/>
                <a:cs typeface="Times New Roman" pitchFamily="18" charset="0"/>
              </a:rPr>
              <a:t>Други корак</a:t>
            </a:r>
            <a:r>
              <a:rPr lang="sr-Cyrl-RS" sz="3300" dirty="0" smtClean="0">
                <a:latin typeface="Times New Roman" pitchFamily="18" charset="0"/>
                <a:cs typeface="Times New Roman" pitchFamily="18" charset="0"/>
              </a:rPr>
              <a:t> - Испитивање пролазности туба – (соносалпингографија, тестови на инфекцију, лапароскопија, хистероскопија) - </a:t>
            </a:r>
            <a:r>
              <a:rPr lang="sr-Cyrl-RS" sz="3300" b="1" dirty="0" smtClean="0">
                <a:latin typeface="Times New Roman" pitchFamily="18" charset="0"/>
                <a:cs typeface="Times New Roman" pitchFamily="18" charset="0"/>
              </a:rPr>
              <a:t>5000 €</a:t>
            </a:r>
          </a:p>
          <a:p>
            <a:pPr>
              <a:buNone/>
            </a:pPr>
            <a:r>
              <a:rPr lang="sr-Cyrl-RS" sz="3300" dirty="0" smtClean="0">
                <a:latin typeface="Times New Roman" pitchFamily="18" charset="0"/>
                <a:cs typeface="Times New Roman" pitchFamily="18" charset="0"/>
              </a:rPr>
              <a:t>    </a:t>
            </a:r>
            <a:r>
              <a:rPr lang="sr-Cyrl-RS" sz="3300" b="1" dirty="0" smtClean="0">
                <a:latin typeface="Times New Roman" pitchFamily="18" charset="0"/>
                <a:cs typeface="Times New Roman" pitchFamily="18" charset="0"/>
              </a:rPr>
              <a:t>Трећи корак </a:t>
            </a:r>
            <a:r>
              <a:rPr lang="sr-Cyrl-RS" sz="3300" dirty="0" smtClean="0">
                <a:latin typeface="Times New Roman" pitchFamily="18" charset="0"/>
                <a:cs typeface="Times New Roman" pitchFamily="18" charset="0"/>
              </a:rPr>
              <a:t>- вантелесна оплодња - </a:t>
            </a:r>
            <a:r>
              <a:rPr lang="sr-Cyrl-RS" sz="3300" b="1" dirty="0" smtClean="0">
                <a:latin typeface="Times New Roman" pitchFamily="18" charset="0"/>
                <a:cs typeface="Times New Roman" pitchFamily="18" charset="0"/>
              </a:rPr>
              <a:t>4500€</a:t>
            </a:r>
          </a:p>
          <a:p>
            <a:pPr>
              <a:buNone/>
            </a:pPr>
            <a:endParaRPr lang="sr-Cyrl-RS" sz="3300" dirty="0" smtClean="0">
              <a:latin typeface="Times New Roman" pitchFamily="18" charset="0"/>
              <a:cs typeface="Times New Roman" pitchFamily="18" charset="0"/>
            </a:endParaRPr>
          </a:p>
          <a:p>
            <a:pPr algn="ctr">
              <a:buNone/>
            </a:pPr>
            <a:r>
              <a:rPr lang="sr-Cyrl-RS" sz="3300" b="1" dirty="0" smtClean="0">
                <a:latin typeface="Times New Roman" pitchFamily="18" charset="0"/>
                <a:cs typeface="Times New Roman" pitchFamily="18" charset="0"/>
              </a:rPr>
              <a:t>Трећи корак јефтинији од другог?</a:t>
            </a:r>
          </a:p>
          <a:p>
            <a:pPr algn="ctr">
              <a:buNone/>
            </a:pPr>
            <a:r>
              <a:rPr lang="sr-Cyrl-RS" sz="3300" b="1" dirty="0" smtClean="0">
                <a:solidFill>
                  <a:srgbClr val="FF0000"/>
                </a:solidFill>
                <a:latin typeface="Times New Roman" pitchFamily="18" charset="0"/>
                <a:cs typeface="Times New Roman" pitchFamily="18" charset="0"/>
              </a:rPr>
              <a:t>Да ли је исплативо?</a:t>
            </a:r>
          </a:p>
          <a:p>
            <a:pPr>
              <a:buNone/>
            </a:pP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922114"/>
          </a:xfrm>
        </p:spPr>
        <p:txBody>
          <a:bodyPr>
            <a:normAutofit fontScale="90000"/>
          </a:bodyPr>
          <a:lstStyle/>
          <a:p>
            <a:r>
              <a:rPr lang="sr-Cyrl-RS" sz="3200" dirty="0" smtClean="0">
                <a:latin typeface="Times New Roman" pitchFamily="18" charset="0"/>
                <a:cs typeface="Times New Roman" pitchFamily="18" charset="0"/>
              </a:rPr>
              <a:t>Субфертилини парови - трудноћа у периоду до 3 године</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23528" y="1556792"/>
            <a:ext cx="8496944" cy="4968552"/>
          </a:xfrm>
        </p:spPr>
        <p:txBody>
          <a:bodyPr>
            <a:normAutofit/>
          </a:bodyPr>
          <a:lstStyle/>
          <a:p>
            <a:r>
              <a:rPr lang="sr-Cyrl-RS" sz="2800" dirty="0" smtClean="0">
                <a:latin typeface="Times New Roman" pitchFamily="18" charset="0"/>
                <a:cs typeface="Times New Roman" pitchFamily="18" charset="0"/>
              </a:rPr>
              <a:t>Интраутерина инсеминација са оваријалном стимулацијом </a:t>
            </a:r>
            <a:r>
              <a:rPr lang="sr-Cyrl-RS" sz="2800" dirty="0" smtClean="0">
                <a:latin typeface="Times New Roman" pitchFamily="18" charset="0"/>
                <a:cs typeface="Times New Roman" pitchFamily="18" charset="0"/>
              </a:rPr>
              <a:t>(обично </a:t>
            </a:r>
            <a:r>
              <a:rPr lang="sr-Cyrl-RS" sz="2800" dirty="0" smtClean="0">
                <a:latin typeface="Times New Roman" pitchFamily="18" charset="0"/>
                <a:cs typeface="Times New Roman" pitchFamily="18" charset="0"/>
              </a:rPr>
              <a:t>3 циклуса) – успешност око 54% - </a:t>
            </a:r>
            <a:r>
              <a:rPr lang="sr-Cyrl-RS" sz="2800" dirty="0" smtClean="0">
                <a:latin typeface="Times New Roman" pitchFamily="18" charset="0"/>
                <a:cs typeface="Times New Roman" pitchFamily="18" charset="0"/>
              </a:rPr>
              <a:t>3925 $</a:t>
            </a:r>
            <a:endParaRPr lang="sr-Cyrl-RS" sz="2800" dirty="0" smtClean="0">
              <a:latin typeface="Times New Roman" pitchFamily="18" charset="0"/>
              <a:cs typeface="Times New Roman" pitchFamily="18" charset="0"/>
            </a:endParaRPr>
          </a:p>
          <a:p>
            <a:r>
              <a:rPr lang="sr-Cyrl-RS" sz="2800" dirty="0" smtClean="0">
                <a:latin typeface="Times New Roman" pitchFamily="18" charset="0"/>
                <a:cs typeface="Times New Roman" pitchFamily="18" charset="0"/>
              </a:rPr>
              <a:t>Вантелесна оплодња – 49-57% (5723 -9838 $)</a:t>
            </a:r>
          </a:p>
          <a:p>
            <a:r>
              <a:rPr lang="sr-Cyrl-RS" sz="2800" dirty="0" smtClean="0">
                <a:latin typeface="Times New Roman" pitchFamily="18" charset="0"/>
                <a:cs typeface="Times New Roman" pitchFamily="18" charset="0"/>
              </a:rPr>
              <a:t>Двоструки трансфер ембриона – 19096 $</a:t>
            </a:r>
          </a:p>
          <a:p>
            <a:r>
              <a:rPr lang="sr-Cyrl-RS" sz="2800" dirty="0" smtClean="0">
                <a:latin typeface="Times New Roman" pitchFamily="18" charset="0"/>
                <a:cs typeface="Times New Roman" pitchFamily="18" charset="0"/>
              </a:rPr>
              <a:t>Вишеструке трудноће значајно повећавају трошкове: </a:t>
            </a:r>
          </a:p>
          <a:p>
            <a:pPr lvl="2"/>
            <a:r>
              <a:rPr lang="sr-Cyrl-RS" dirty="0" smtClean="0">
                <a:latin typeface="Times New Roman" pitchFamily="18" charset="0"/>
                <a:cs typeface="Times New Roman" pitchFamily="18" charset="0"/>
              </a:rPr>
              <a:t>Једноплодна </a:t>
            </a:r>
            <a:r>
              <a:rPr lang="sr-Cyrl-RS" dirty="0" smtClean="0">
                <a:latin typeface="Times New Roman" pitchFamily="18" charset="0"/>
                <a:cs typeface="Times New Roman" pitchFamily="18" charset="0"/>
              </a:rPr>
              <a:t>– 17000 €</a:t>
            </a:r>
            <a:endParaRPr lang="sr-Cyrl-RS" dirty="0" smtClean="0">
              <a:latin typeface="Times New Roman" pitchFamily="18" charset="0"/>
              <a:cs typeface="Times New Roman" pitchFamily="18" charset="0"/>
            </a:endParaRPr>
          </a:p>
          <a:p>
            <a:pPr lvl="2"/>
            <a:r>
              <a:rPr lang="sr-Cyrl-RS" dirty="0" smtClean="0">
                <a:latin typeface="Times New Roman" pitchFamily="18" charset="0"/>
                <a:cs typeface="Times New Roman" pitchFamily="18" charset="0"/>
              </a:rPr>
              <a:t>Близаначка </a:t>
            </a:r>
            <a:r>
              <a:rPr lang="sr-Cyrl-RS" dirty="0" smtClean="0">
                <a:latin typeface="Times New Roman" pitchFamily="18" charset="0"/>
                <a:cs typeface="Times New Roman" pitchFamily="18" charset="0"/>
              </a:rPr>
              <a:t>– 85000 €</a:t>
            </a:r>
            <a:endParaRPr lang="sr-Cyrl-RS" dirty="0" smtClean="0">
              <a:latin typeface="Times New Roman" pitchFamily="18" charset="0"/>
              <a:cs typeface="Times New Roman" pitchFamily="18" charset="0"/>
            </a:endParaRPr>
          </a:p>
          <a:p>
            <a:pPr lvl="2"/>
            <a:r>
              <a:rPr lang="sr-Cyrl-RS" dirty="0" smtClean="0">
                <a:latin typeface="Times New Roman" pitchFamily="18" charset="0"/>
                <a:cs typeface="Times New Roman" pitchFamily="18" charset="0"/>
              </a:rPr>
              <a:t>Тројке  - 330 </a:t>
            </a:r>
            <a:r>
              <a:rPr lang="sr-Cyrl-RS" dirty="0" smtClean="0">
                <a:latin typeface="Times New Roman" pitchFamily="18" charset="0"/>
                <a:cs typeface="Times New Roman" pitchFamily="18" charset="0"/>
              </a:rPr>
              <a:t>000 €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Autofit/>
          </a:bodyPr>
          <a:lstStyle/>
          <a:p>
            <a:r>
              <a:rPr lang="sr-Cyrl-RS" sz="2800" dirty="0" smtClean="0">
                <a:latin typeface="Times New Roman" pitchFamily="18" charset="0"/>
                <a:cs typeface="Times New Roman" pitchFamily="18" charset="0"/>
              </a:rPr>
              <a:t>4 циклуса ВТО – 20 000€</a:t>
            </a:r>
            <a:br>
              <a:rPr lang="sr-Cyrl-RS" sz="2800" dirty="0" smtClean="0">
                <a:latin typeface="Times New Roman" pitchFamily="18" charset="0"/>
                <a:cs typeface="Times New Roman" pitchFamily="18" charset="0"/>
              </a:rPr>
            </a:b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68760"/>
            <a:ext cx="8229600" cy="4857403"/>
          </a:xfrm>
        </p:spPr>
        <p:txBody>
          <a:bodyPr>
            <a:normAutofit/>
          </a:bodyPr>
          <a:lstStyle/>
          <a:p>
            <a:pPr>
              <a:buNone/>
            </a:pPr>
            <a:r>
              <a:rPr lang="sr-Cyrl-RS" dirty="0" smtClean="0"/>
              <a:t>		</a:t>
            </a:r>
            <a:r>
              <a:rPr lang="sr-Cyrl-RS" sz="2800" dirty="0" smtClean="0">
                <a:latin typeface="Times New Roman" pitchFamily="18" charset="0"/>
                <a:cs typeface="Times New Roman" pitchFamily="18" charset="0"/>
              </a:rPr>
              <a:t>1 беба будући порески обвезник</a:t>
            </a:r>
          </a:p>
          <a:p>
            <a:pPr>
              <a:buNone/>
            </a:pPr>
            <a:r>
              <a:rPr lang="sr-Cyrl-RS" sz="2800" dirty="0" smtClean="0">
                <a:latin typeface="Times New Roman" pitchFamily="18" charset="0"/>
                <a:cs typeface="Times New Roman" pitchFamily="18" charset="0"/>
              </a:rPr>
              <a:t>					↓</a:t>
            </a:r>
          </a:p>
          <a:p>
            <a:pPr>
              <a:buNone/>
            </a:pPr>
            <a:r>
              <a:rPr lang="sr-Cyrl-RS" sz="2800" dirty="0" smtClean="0">
                <a:latin typeface="Times New Roman" pitchFamily="18" charset="0"/>
                <a:cs typeface="Times New Roman" pitchFamily="18" charset="0"/>
              </a:rPr>
              <a:t>		25 </a:t>
            </a:r>
            <a:r>
              <a:rPr lang="sr-Cyrl-RS" sz="2800" dirty="0" smtClean="0">
                <a:latin typeface="Times New Roman" pitchFamily="18" charset="0"/>
                <a:cs typeface="Times New Roman" pitchFamily="18" charset="0"/>
              </a:rPr>
              <a:t>000 € </a:t>
            </a:r>
            <a:r>
              <a:rPr lang="sr-Cyrl-RS" sz="2800" dirty="0" smtClean="0">
                <a:latin typeface="Times New Roman" pitchFamily="18" charset="0"/>
                <a:cs typeface="Times New Roman" pitchFamily="18" charset="0"/>
              </a:rPr>
              <a:t>годишње током 77 године</a:t>
            </a:r>
          </a:p>
          <a:p>
            <a:pPr>
              <a:buNone/>
            </a:pPr>
            <a:r>
              <a:rPr lang="sr-Cyrl-RS" sz="2800" dirty="0" smtClean="0">
                <a:latin typeface="Times New Roman" pitchFamily="18" charset="0"/>
                <a:cs typeface="Times New Roman" pitchFamily="18" charset="0"/>
              </a:rPr>
              <a:t>				      ↓</a:t>
            </a:r>
          </a:p>
          <a:p>
            <a:pPr>
              <a:buNone/>
            </a:pPr>
            <a:r>
              <a:rPr lang="sr-Cyrl-RS" sz="2800" dirty="0" smtClean="0">
                <a:latin typeface="Times New Roman" pitchFamily="18" charset="0"/>
                <a:cs typeface="Times New Roman" pitchFamily="18" charset="0"/>
              </a:rPr>
              <a:t>			   Око 2 милиона €</a:t>
            </a:r>
          </a:p>
          <a:p>
            <a:pPr>
              <a:buNone/>
            </a:pPr>
            <a:r>
              <a:rPr lang="sr-Cyrl-RS" sz="2800" dirty="0" smtClean="0">
                <a:latin typeface="Times New Roman" pitchFamily="18" charset="0"/>
                <a:cs typeface="Times New Roman" pitchFamily="18" charset="0"/>
              </a:rPr>
              <a:t>			</a:t>
            </a:r>
            <a:r>
              <a:rPr lang="sr-Cyrl-RS" sz="2800" b="1" dirty="0" smtClean="0">
                <a:solidFill>
                  <a:srgbClr val="FF0000"/>
                </a:solidFill>
                <a:latin typeface="Times New Roman" pitchFamily="18" charset="0"/>
                <a:cs typeface="Times New Roman" pitchFamily="18" charset="0"/>
              </a:rPr>
              <a:t>(веома исплативо)</a:t>
            </a:r>
          </a:p>
          <a:p>
            <a:pPr>
              <a:buNone/>
            </a:pPr>
            <a:r>
              <a:rPr lang="sr-Cyrl-RS" sz="2800" dirty="0" smtClean="0">
                <a:latin typeface="Times New Roman" pitchFamily="18" charset="0"/>
                <a:cs typeface="Times New Roman" pitchFamily="18" charset="0"/>
              </a:rPr>
              <a:t>				↓</a:t>
            </a:r>
          </a:p>
          <a:p>
            <a:pPr>
              <a:buNone/>
            </a:pPr>
            <a:r>
              <a:rPr lang="sr-Cyrl-RS" sz="2800" dirty="0" smtClean="0">
                <a:latin typeface="Times New Roman" pitchFamily="18" charset="0"/>
                <a:cs typeface="Times New Roman" pitchFamily="18" charset="0"/>
              </a:rPr>
              <a:t>		Водити рачуна о “пузењу индикација”</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Autofit/>
          </a:bodyPr>
          <a:lstStyle/>
          <a:p>
            <a:r>
              <a:rPr lang="sr-Cyrl-RS" sz="2800" dirty="0" smtClean="0">
                <a:latin typeface="Times New Roman" pitchFamily="18" charset="0"/>
                <a:cs typeface="Times New Roman" pitchFamily="18" charset="0"/>
              </a:rPr>
              <a:t>Методолошки изазови у здравствено економској евалуацији инфертилитета: </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251520" y="1268760"/>
            <a:ext cx="8640960" cy="5184576"/>
          </a:xfrm>
        </p:spPr>
        <p:txBody>
          <a:bodyPr>
            <a:noAutofit/>
          </a:bodyPr>
          <a:lstStyle/>
          <a:p>
            <a:r>
              <a:rPr lang="sr-Cyrl-RS" sz="2800" dirty="0" smtClean="0">
                <a:latin typeface="Times New Roman" pitchFamily="18" charset="0"/>
                <a:cs typeface="Times New Roman" pitchFamily="18" charset="0"/>
              </a:rPr>
              <a:t>Шта је кључни исход - трудноћа, живорођено дете или здраво дете?</a:t>
            </a:r>
          </a:p>
          <a:p>
            <a:r>
              <a:rPr lang="sr-Cyrl-RS" sz="2800" dirty="0" smtClean="0">
                <a:latin typeface="Times New Roman" pitchFamily="18" charset="0"/>
                <a:cs typeface="Times New Roman" pitchFamily="18" charset="0"/>
              </a:rPr>
              <a:t>Неплодност може да угрози нормално функционисање појединца</a:t>
            </a:r>
          </a:p>
          <a:p>
            <a:r>
              <a:rPr lang="sr-Cyrl-RS" sz="2800" dirty="0" smtClean="0">
                <a:latin typeface="Times New Roman" pitchFamily="18" charset="0"/>
                <a:cs typeface="Times New Roman" pitchFamily="18" charset="0"/>
              </a:rPr>
              <a:t>Чији </a:t>
            </a:r>
            <a:r>
              <a:rPr lang="sr-Latn-RS" sz="2800" dirty="0" smtClean="0">
                <a:latin typeface="Times New Roman" pitchFamily="18" charset="0"/>
                <a:cs typeface="Times New Roman" pitchFamily="18" charset="0"/>
              </a:rPr>
              <a:t>QALY</a:t>
            </a:r>
            <a:r>
              <a:rPr lang="sr-Cyrl-RS" sz="2800" dirty="0" smtClean="0">
                <a:latin typeface="Times New Roman" pitchFamily="18" charset="0"/>
                <a:cs typeface="Times New Roman" pitchFamily="18" charset="0"/>
              </a:rPr>
              <a:t>треба испитивати - појединца, пара или детета?</a:t>
            </a:r>
          </a:p>
          <a:p>
            <a:r>
              <a:rPr lang="sr-Cyrl-RS" sz="2800" dirty="0" smtClean="0">
                <a:latin typeface="Times New Roman" pitchFamily="18" charset="0"/>
                <a:cs typeface="Times New Roman" pitchFamily="18" charset="0"/>
              </a:rPr>
              <a:t>Неуспешни третмани утичу на смањење квалитета живота</a:t>
            </a:r>
          </a:p>
          <a:p>
            <a:r>
              <a:rPr lang="sr-Cyrl-RS" sz="2800" dirty="0" smtClean="0">
                <a:latin typeface="Times New Roman" pitchFamily="18" charset="0"/>
                <a:cs typeface="Times New Roman" pitchFamily="18" charset="0"/>
              </a:rPr>
              <a:t>Да ли је у процени исплативости потребно потребно чути и мишљење шире друштвене заједнице?</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2060849"/>
            <a:ext cx="7772400" cy="1539602"/>
          </a:xfrm>
          <a:prstGeom prst="rect">
            <a:avLst/>
          </a:prstGeom>
        </p:spPr>
        <p:txBody>
          <a:bodyP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sr-Cyrl-R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Еконимска оптерећеност здравствених система патологијом трудноће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r>
            <a:b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b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latin typeface="Times New Roman" pitchFamily="18" charset="0"/>
                <a:cs typeface="Times New Roman" pitchFamily="18" charset="0"/>
              </a:rPr>
              <a:t>Коришћење пренаталних дијагностичких тестова: </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r>
              <a:rPr lang="sr-Cyrl-RS" sz="2800" dirty="0" smtClean="0">
                <a:latin typeface="Times New Roman" pitchFamily="18" charset="0"/>
                <a:cs typeface="Times New Roman" pitchFamily="18" charset="0"/>
              </a:rPr>
              <a:t>Исплативост пренаталног генетског испитивања</a:t>
            </a:r>
          </a:p>
          <a:p>
            <a:pPr lvl="1"/>
            <a:r>
              <a:rPr lang="sr-Cyrl-RS" dirty="0" smtClean="0">
                <a:latin typeface="Times New Roman" pitchFamily="18" charset="0"/>
                <a:cs typeface="Times New Roman" pitchFamily="18" charset="0"/>
              </a:rPr>
              <a:t>У експанзији</a:t>
            </a:r>
          </a:p>
          <a:p>
            <a:pPr lvl="1"/>
            <a:r>
              <a:rPr lang="sr-Cyrl-RS" dirty="0" smtClean="0">
                <a:latin typeface="Times New Roman" pitchFamily="18" charset="0"/>
                <a:cs typeface="Times New Roman" pitchFamily="18" charset="0"/>
              </a:rPr>
              <a:t>ДНК скрининг</a:t>
            </a:r>
          </a:p>
          <a:p>
            <a:pPr lvl="1"/>
            <a:r>
              <a:rPr lang="sr-Cyrl-RS" dirty="0" smtClean="0">
                <a:latin typeface="Times New Roman" pitchFamily="18" charset="0"/>
                <a:cs typeface="Times New Roman" pitchFamily="18" charset="0"/>
              </a:rPr>
              <a:t>Детаљнија анализа хромозома</a:t>
            </a:r>
          </a:p>
          <a:p>
            <a:r>
              <a:rPr lang="sr-Cyrl-RS" sz="2800" dirty="0" smtClean="0">
                <a:latin typeface="Times New Roman" pitchFamily="18" charset="0"/>
                <a:cs typeface="Times New Roman" pitchFamily="18" charset="0"/>
              </a:rPr>
              <a:t>Улога ових тестова у здравственој заштити</a:t>
            </a:r>
          </a:p>
          <a:p>
            <a:pPr lvl="1"/>
            <a:r>
              <a:rPr lang="sr-Cyrl-RS" dirty="0" smtClean="0">
                <a:latin typeface="Times New Roman" pitchFamily="18" charset="0"/>
                <a:cs typeface="Times New Roman" pitchFamily="18" charset="0"/>
              </a:rPr>
              <a:t>Улога професион. Удружења</a:t>
            </a:r>
          </a:p>
          <a:p>
            <a:pPr lvl="1"/>
            <a:r>
              <a:rPr lang="sr-Cyrl-RS" dirty="0" smtClean="0">
                <a:latin typeface="Times New Roman" pitchFamily="18" charset="0"/>
                <a:cs typeface="Times New Roman" pitchFamily="18" charset="0"/>
              </a:rPr>
              <a:t>Улога комерцијалних лабораторија</a:t>
            </a:r>
          </a:p>
          <a:p>
            <a:pPr lvl="1"/>
            <a:r>
              <a:rPr lang="sr-Cyrl-RS" dirty="0" smtClean="0">
                <a:latin typeface="Times New Roman" pitchFamily="18" charset="0"/>
                <a:cs typeface="Times New Roman" pitchFamily="18" charset="0"/>
              </a:rPr>
              <a:t>Улога пружаоца здравственог осигурања</a:t>
            </a:r>
          </a:p>
          <a:p>
            <a:pPr lvl="1"/>
            <a:r>
              <a:rPr lang="sr-Cyrl-RS" dirty="0" smtClean="0">
                <a:latin typeface="Times New Roman" pitchFamily="18" charset="0"/>
                <a:cs typeface="Times New Roman" pitchFamily="18" charset="0"/>
              </a:rPr>
              <a:t>Разлике у тестирању и тумаћењу резултата</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712968" cy="1498178"/>
          </a:xfrm>
        </p:spPr>
        <p:txBody>
          <a:bodyPr>
            <a:noAutofit/>
          </a:bodyPr>
          <a:lstStyle/>
          <a:p>
            <a:r>
              <a:rPr lang="sr-Cyrl-RS" sz="2800" dirty="0" smtClean="0">
                <a:latin typeface="Times New Roman" pitchFamily="18" charset="0"/>
                <a:cs typeface="Times New Roman" pitchFamily="18" charset="0"/>
              </a:rPr>
              <a:t>Анализа ефикасности трошкова је замишљена као процена трошкова и клиничке корисности одређених интервенција. </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772816"/>
            <a:ext cx="8229600" cy="4353347"/>
          </a:xfrm>
        </p:spPr>
        <p:txBody>
          <a:bodyPr>
            <a:noAutofit/>
          </a:bodyPr>
          <a:lstStyle/>
          <a:p>
            <a:r>
              <a:rPr lang="sr-Cyrl-RS" sz="2800" dirty="0" smtClean="0">
                <a:latin typeface="Times New Roman" pitchFamily="18" charset="0"/>
                <a:cs typeface="Times New Roman" pitchFamily="18" charset="0"/>
              </a:rPr>
              <a:t>Упоређују се директни трошковии директна корист, да би се добила одређена вредност у анализама економичности, односно да ли је добитак вредан трошкова. </a:t>
            </a:r>
          </a:p>
          <a:p>
            <a:endParaRPr lang="sr-Cyrl-RS" sz="2800" dirty="0" smtClean="0">
              <a:latin typeface="Times New Roman" pitchFamily="18" charset="0"/>
              <a:cs typeface="Times New Roman" pitchFamily="18" charset="0"/>
            </a:endParaRPr>
          </a:p>
          <a:p>
            <a:r>
              <a:rPr lang="sr-Cyrl-RS" sz="2800" b="1" dirty="0" smtClean="0">
                <a:latin typeface="Times New Roman" pitchFamily="18" charset="0"/>
                <a:cs typeface="Times New Roman" pitchFamily="18" charset="0"/>
              </a:rPr>
              <a:t>Уобичајени праг који се користи је 100 </a:t>
            </a:r>
            <a:r>
              <a:rPr lang="sr-Cyrl-RS" sz="2800" b="1" dirty="0" smtClean="0">
                <a:latin typeface="Times New Roman" pitchFamily="18" charset="0"/>
                <a:cs typeface="Times New Roman" pitchFamily="18" charset="0"/>
              </a:rPr>
              <a:t>000 $ </a:t>
            </a:r>
            <a:r>
              <a:rPr lang="sr-Cyrl-RS" sz="2800" b="1" dirty="0" smtClean="0">
                <a:latin typeface="Times New Roman" pitchFamily="18" charset="0"/>
                <a:cs typeface="Times New Roman" pitchFamily="18" charset="0"/>
              </a:rPr>
              <a:t>по години прилагођеној квалитету </a:t>
            </a:r>
            <a:r>
              <a:rPr lang="sr-Latn-RS" sz="2800" b="1" dirty="0" smtClean="0">
                <a:latin typeface="Times New Roman" pitchFamily="18" charset="0"/>
                <a:cs typeface="Times New Roman" pitchFamily="18" charset="0"/>
              </a:rPr>
              <a:t>- </a:t>
            </a:r>
          </a:p>
          <a:p>
            <a:pPr>
              <a:buNone/>
            </a:pPr>
            <a:r>
              <a:rPr lang="sr-Latn-RS" sz="2800" dirty="0" smtClean="0">
                <a:latin typeface="Times New Roman" pitchFamily="18" charset="0"/>
                <a:cs typeface="Times New Roman" pitchFamily="18" charset="0"/>
              </a:rPr>
              <a:t>	</a:t>
            </a:r>
            <a:r>
              <a:rPr lang="sr-Latn-RS" b="1" dirty="0" smtClean="0">
                <a:solidFill>
                  <a:srgbClr val="FF0000"/>
                </a:solidFill>
                <a:latin typeface="Times New Roman" pitchFamily="18" charset="0"/>
                <a:cs typeface="Times New Roman" pitchFamily="18" charset="0"/>
              </a:rPr>
              <a:t>                                 QALY</a:t>
            </a:r>
          </a:p>
          <a:p>
            <a:pPr>
              <a:buNone/>
            </a:pPr>
            <a:r>
              <a:rPr lang="sr-Latn-RS"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Q</a:t>
            </a:r>
            <a:r>
              <a:rPr lang="sr-Latn-RS" sz="2800" b="1" dirty="0" smtClean="0">
                <a:latin typeface="Times New Roman" pitchFamily="18" charset="0"/>
                <a:cs typeface="Times New Roman" pitchFamily="18" charset="0"/>
              </a:rPr>
              <a:t>uality – adjusted life year</a:t>
            </a:r>
            <a:endParaRPr lang="en-US"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latin typeface="Times New Roman" pitchFamily="18" charset="0"/>
                <a:cs typeface="Times New Roman" pitchFamily="18" charset="0"/>
              </a:rPr>
              <a:t>У</a:t>
            </a:r>
            <a:r>
              <a:rPr lang="sr-Latn-RS" sz="3200" dirty="0" smtClean="0">
                <a:latin typeface="Times New Roman" pitchFamily="18" charset="0"/>
                <a:cs typeface="Times New Roman" pitchFamily="18" charset="0"/>
              </a:rPr>
              <a:t> </a:t>
            </a:r>
            <a:r>
              <a:rPr lang="sr-Cyrl-RS" sz="3200" dirty="0" smtClean="0">
                <a:latin typeface="Times New Roman" pitchFamily="18" charset="0"/>
                <a:cs typeface="Times New Roman" pitchFamily="18" charset="0"/>
              </a:rPr>
              <a:t>анализу</a:t>
            </a:r>
            <a:r>
              <a:rPr lang="sr-Latn-RS" sz="3200" dirty="0" smtClean="0">
                <a:latin typeface="Times New Roman" pitchFamily="18" charset="0"/>
                <a:cs typeface="Times New Roman" pitchFamily="18" charset="0"/>
              </a:rPr>
              <a:t> </a:t>
            </a:r>
            <a:r>
              <a:rPr lang="sr-Cyrl-RS" sz="3200" dirty="0" smtClean="0">
                <a:latin typeface="Times New Roman" pitchFamily="18" charset="0"/>
                <a:cs typeface="Times New Roman" pitchFamily="18" charset="0"/>
              </a:rPr>
              <a:t>трошкова</a:t>
            </a:r>
            <a:r>
              <a:rPr lang="sr-Latn-RS" sz="3200" dirty="0" smtClean="0">
                <a:latin typeface="Times New Roman" pitchFamily="18" charset="0"/>
                <a:cs typeface="Times New Roman" pitchFamily="18" charset="0"/>
              </a:rPr>
              <a:t> </a:t>
            </a:r>
            <a:r>
              <a:rPr lang="sr-Cyrl-RS" sz="3200" dirty="0" smtClean="0">
                <a:latin typeface="Times New Roman" pitchFamily="18" charset="0"/>
                <a:cs typeface="Times New Roman" pitchFamily="18" charset="0"/>
              </a:rPr>
              <a:t>треба</a:t>
            </a:r>
            <a:r>
              <a:rPr lang="sr-Latn-RS" sz="3200" dirty="0" smtClean="0">
                <a:latin typeface="Times New Roman" pitchFamily="18" charset="0"/>
                <a:cs typeface="Times New Roman" pitchFamily="18" charset="0"/>
              </a:rPr>
              <a:t> </a:t>
            </a:r>
            <a:r>
              <a:rPr lang="sr-Cyrl-RS" sz="3200" dirty="0" smtClean="0">
                <a:latin typeface="Times New Roman" pitchFamily="18" charset="0"/>
                <a:cs typeface="Times New Roman" pitchFamily="18" charset="0"/>
              </a:rPr>
              <a:t>уградити</a:t>
            </a:r>
            <a:r>
              <a:rPr lang="sr-Latn-RS" sz="3200" dirty="0" smtClean="0">
                <a:latin typeface="Times New Roman" pitchFamily="18" charset="0"/>
                <a:cs typeface="Times New Roman" pitchFamily="18" charset="0"/>
              </a:rPr>
              <a:t>: </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sr-Cyrl-RS" sz="2400" dirty="0" smtClean="0">
                <a:latin typeface="Times New Roman" pitchFamily="18" charset="0"/>
                <a:cs typeface="Times New Roman" pitchFamily="18" charset="0"/>
              </a:rPr>
              <a:t>Избор</a:t>
            </a:r>
            <a:r>
              <a:rPr lang="sr-Latn-RS" sz="2400" dirty="0" smtClean="0">
                <a:latin typeface="Times New Roman" pitchFamily="18" charset="0"/>
                <a:cs typeface="Times New Roman" pitchFamily="18" charset="0"/>
              </a:rPr>
              <a:t> </a:t>
            </a:r>
            <a:r>
              <a:rPr lang="sr-Cyrl-RS" sz="2400" dirty="0" smtClean="0">
                <a:latin typeface="Times New Roman" pitchFamily="18" charset="0"/>
                <a:cs typeface="Times New Roman" pitchFamily="18" charset="0"/>
              </a:rPr>
              <a:t>теста</a:t>
            </a:r>
            <a:endParaRPr lang="sr-Latn-RS" sz="2400" dirty="0" smtClean="0">
              <a:latin typeface="Times New Roman" pitchFamily="18" charset="0"/>
              <a:cs typeface="Times New Roman" pitchFamily="18" charset="0"/>
            </a:endParaRPr>
          </a:p>
          <a:p>
            <a:r>
              <a:rPr lang="sr-Cyrl-RS" sz="2400" dirty="0" smtClean="0">
                <a:latin typeface="Times New Roman" pitchFamily="18" charset="0"/>
                <a:cs typeface="Times New Roman" pitchFamily="18" charset="0"/>
              </a:rPr>
              <a:t>Амниоцентеза</a:t>
            </a:r>
          </a:p>
          <a:p>
            <a:r>
              <a:rPr lang="sr-Cyrl-RS" sz="2400" dirty="0" smtClean="0">
                <a:latin typeface="Times New Roman" pitchFamily="18" charset="0"/>
                <a:cs typeface="Times New Roman" pitchFamily="18" charset="0"/>
              </a:rPr>
              <a:t>Компликације</a:t>
            </a:r>
          </a:p>
          <a:p>
            <a:r>
              <a:rPr lang="sr-Cyrl-RS" sz="2400" dirty="0" smtClean="0">
                <a:latin typeface="Times New Roman" pitchFamily="18" charset="0"/>
                <a:cs typeface="Times New Roman" pitchFamily="18" charset="0"/>
              </a:rPr>
              <a:t>Даља контрола трудноће и евентуални прекид трудноће</a:t>
            </a:r>
          </a:p>
          <a:p>
            <a:r>
              <a:rPr lang="sr-Cyrl-RS" sz="2400" dirty="0" smtClean="0">
                <a:latin typeface="Times New Roman" pitchFamily="18" charset="0"/>
                <a:cs typeface="Times New Roman" pitchFamily="18" charset="0"/>
              </a:rPr>
              <a:t>Губитак трудноће</a:t>
            </a:r>
          </a:p>
          <a:p>
            <a:r>
              <a:rPr lang="sr-Cyrl-RS" sz="2400" dirty="0" smtClean="0">
                <a:latin typeface="Times New Roman" pitchFamily="18" charset="0"/>
                <a:cs typeface="Times New Roman" pitchFamily="18" charset="0"/>
              </a:rPr>
              <a:t>Теже је уградити трошкове саветовања за сваки појединачни случај</a:t>
            </a:r>
          </a:p>
          <a:p>
            <a:r>
              <a:rPr lang="sr-Cyrl-RS" sz="2400" dirty="0" smtClean="0">
                <a:latin typeface="Times New Roman" pitchFamily="18" charset="0"/>
                <a:cs typeface="Times New Roman" pitchFamily="18" charset="0"/>
              </a:rPr>
              <a:t>Морална дилема (квалитет живота и родитеља и деце)</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normAutofit fontScale="90000"/>
          </a:bodyPr>
          <a:lstStyle/>
          <a:p>
            <a:r>
              <a:rPr lang="sr-Cyrl-RS" sz="3600" dirty="0" smtClean="0">
                <a:latin typeface="Times New Roman" pitchFamily="18" charset="0"/>
                <a:cs typeface="Times New Roman" pitchFamily="18" charset="0"/>
              </a:rPr>
              <a:t>Препоруке</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96752"/>
            <a:ext cx="8229600" cy="4929411"/>
          </a:xfrm>
        </p:spPr>
        <p:txBody>
          <a:bodyPr>
            <a:normAutofit fontScale="70000" lnSpcReduction="20000"/>
          </a:bodyPr>
          <a:lstStyle/>
          <a:p>
            <a:r>
              <a:rPr lang="sr-Cyrl-RS" dirty="0" smtClean="0">
                <a:latin typeface="Times New Roman" pitchFamily="18" charset="0"/>
                <a:cs typeface="Times New Roman" pitchFamily="18" charset="0"/>
              </a:rPr>
              <a:t>Економична примена ресурса</a:t>
            </a:r>
          </a:p>
          <a:p>
            <a:r>
              <a:rPr lang="sr-Cyrl-RS" dirty="0" smtClean="0">
                <a:latin typeface="Times New Roman" pitchFamily="18" charset="0"/>
                <a:cs typeface="Times New Roman" pitchFamily="18" charset="0"/>
              </a:rPr>
              <a:t>Тестирање се не сме нудити пацијентима са ниским ризиком</a:t>
            </a:r>
          </a:p>
          <a:p>
            <a:r>
              <a:rPr lang="sr-Cyrl-RS" dirty="0" smtClean="0">
                <a:latin typeface="Times New Roman" pitchFamily="18" charset="0"/>
                <a:cs typeface="Times New Roman" pitchFamily="18" charset="0"/>
              </a:rPr>
              <a:t>Коначни резултати се не доносе на основу скрининга</a:t>
            </a:r>
          </a:p>
          <a:p>
            <a:r>
              <a:rPr lang="sr-Cyrl-RS" dirty="0" smtClean="0">
                <a:latin typeface="Times New Roman" pitchFamily="18" charset="0"/>
                <a:cs typeface="Times New Roman" pitchFamily="18" charset="0"/>
              </a:rPr>
              <a:t>Бити критичан у одабиру тестова</a:t>
            </a:r>
          </a:p>
          <a:p>
            <a:r>
              <a:rPr lang="sr-Cyrl-RS" dirty="0" smtClean="0">
                <a:latin typeface="Times New Roman" pitchFamily="18" charset="0"/>
                <a:cs typeface="Times New Roman" pitchFamily="18" charset="0"/>
              </a:rPr>
              <a:t>Сви треба да имају једнак приступ тестовима</a:t>
            </a:r>
          </a:p>
          <a:p>
            <a:r>
              <a:rPr lang="sr-Cyrl-RS" dirty="0" smtClean="0">
                <a:latin typeface="Times New Roman" pitchFamily="18" charset="0"/>
                <a:cs typeface="Times New Roman" pitchFamily="18" charset="0"/>
              </a:rPr>
              <a:t>Омогућити да неко из лићног уверења одбије тестирање</a:t>
            </a:r>
          </a:p>
          <a:p>
            <a:r>
              <a:rPr lang="sr-Cyrl-RS" dirty="0" smtClean="0">
                <a:latin typeface="Times New Roman" pitchFamily="18" charset="0"/>
                <a:cs typeface="Times New Roman" pitchFamily="18" charset="0"/>
              </a:rPr>
              <a:t>Обавезно и приватно здравствено осигурање могу имати различиту доступност тестовима</a:t>
            </a:r>
          </a:p>
          <a:p>
            <a:r>
              <a:rPr lang="sr-Cyrl-RS" dirty="0" smtClean="0">
                <a:latin typeface="Times New Roman" pitchFamily="18" charset="0"/>
                <a:cs typeface="Times New Roman" pitchFamily="18" charset="0"/>
              </a:rPr>
              <a:t>Недостатак генетских саветника са сертификатом</a:t>
            </a:r>
          </a:p>
          <a:p>
            <a:r>
              <a:rPr lang="sr-Cyrl-RS" dirty="0" smtClean="0">
                <a:latin typeface="Times New Roman" pitchFamily="18" charset="0"/>
                <a:cs typeface="Times New Roman" pitchFamily="18" charset="0"/>
              </a:rPr>
              <a:t>Боља едукација  лекара о доступним тесзтовима и њиховом квалитету и поузданости</a:t>
            </a:r>
          </a:p>
          <a:p>
            <a:r>
              <a:rPr lang="sr-Cyrl-RS" dirty="0" smtClean="0">
                <a:latin typeface="Times New Roman" pitchFamily="18" charset="0"/>
                <a:cs typeface="Times New Roman" pitchFamily="18" charset="0"/>
              </a:rPr>
              <a:t>Расправа о тумачењу теста и саветовање о евентуалном прекиду трудноће (87% жена у САД нема  приступ комисијама за прекид трудноће)</a:t>
            </a:r>
          </a:p>
          <a:p>
            <a:r>
              <a:rPr lang="sr-Cyrl-RS" dirty="0" smtClean="0">
                <a:latin typeface="Times New Roman" pitchFamily="18" charset="0"/>
                <a:cs typeface="Times New Roman" pitchFamily="18" charset="0"/>
              </a:rPr>
              <a:t>Мора се спречити злоупотреба  - прекид због пола</a:t>
            </a:r>
          </a:p>
          <a:p>
            <a:endParaRPr lang="sr-Cyrl-RS" dirty="0" smtClean="0"/>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latin typeface="Times New Roman" pitchFamily="18" charset="0"/>
                <a:cs typeface="Times New Roman" pitchFamily="18" charset="0"/>
              </a:rPr>
              <a:t>Квалитет пренаталног генетског теста контролишу:</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r>
              <a:rPr lang="sr-Cyrl-RS" dirty="0" smtClean="0">
                <a:latin typeface="Times New Roman" pitchFamily="18" charset="0"/>
                <a:cs typeface="Times New Roman" pitchFamily="18" charset="0"/>
              </a:rPr>
              <a:t>Национална удружења или институције</a:t>
            </a:r>
          </a:p>
          <a:p>
            <a:r>
              <a:rPr lang="sr-Cyrl-RS" dirty="0" smtClean="0">
                <a:latin typeface="Times New Roman" pitchFamily="18" charset="0"/>
                <a:cs typeface="Times New Roman" pitchFamily="18" charset="0"/>
              </a:rPr>
              <a:t>Контролише се:</a:t>
            </a:r>
          </a:p>
          <a:p>
            <a:pPr lvl="1"/>
            <a:r>
              <a:rPr lang="sr-Cyrl-RS" dirty="0" smtClean="0">
                <a:latin typeface="Times New Roman" pitchFamily="18" charset="0"/>
                <a:cs typeface="Times New Roman" pitchFamily="18" charset="0"/>
              </a:rPr>
              <a:t>аналитичка вредност - поузданост и тачност</a:t>
            </a:r>
          </a:p>
          <a:p>
            <a:pPr lvl="1"/>
            <a:r>
              <a:rPr lang="sr-Cyrl-RS" dirty="0" smtClean="0">
                <a:latin typeface="Times New Roman" pitchFamily="18" charset="0"/>
                <a:cs typeface="Times New Roman" pitchFamily="18" charset="0"/>
              </a:rPr>
              <a:t>Клиничка валидност – медицинска оправданост</a:t>
            </a:r>
          </a:p>
          <a:p>
            <a:r>
              <a:rPr lang="sr-Cyrl-RS" dirty="0" smtClean="0">
                <a:latin typeface="Times New Roman" pitchFamily="18" charset="0"/>
                <a:cs typeface="Times New Roman" pitchFamily="18" charset="0"/>
              </a:rPr>
              <a:t>Клиничка корист – како подбољшава здравствену заштиту</a:t>
            </a:r>
          </a:p>
          <a:p>
            <a:r>
              <a:rPr lang="sr-Cyrl-RS" dirty="0" smtClean="0">
                <a:latin typeface="Times New Roman" pitchFamily="18" charset="0"/>
                <a:cs typeface="Times New Roman" pitchFamily="18" charset="0"/>
              </a:rPr>
              <a:t>На основу ових параметара даваоци здравственог осигурања, државни или приватни – одлучују шта ће понудити</a:t>
            </a: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323528" y="1988840"/>
            <a:ext cx="8064897" cy="374441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676456" cy="1080120"/>
          </a:xfrm>
        </p:spPr>
        <p:txBody>
          <a:bodyPr>
            <a:normAutofit/>
          </a:bodyPr>
          <a:lstStyle/>
          <a:p>
            <a:r>
              <a:rPr lang="sr-Cyrl-RS" sz="3200" dirty="0" smtClean="0">
                <a:latin typeface="Times New Roman" pitchFamily="18" charset="0"/>
                <a:cs typeface="Times New Roman" pitchFamily="18" charset="0"/>
              </a:rPr>
              <a:t>Препоруке и смернице </a:t>
            </a:r>
            <a:r>
              <a:rPr lang="sr-Latn-RS" sz="3200" dirty="0" smtClean="0">
                <a:latin typeface="Times New Roman" pitchFamily="18" charset="0"/>
                <a:cs typeface="Times New Roman" pitchFamily="18" charset="0"/>
              </a:rPr>
              <a:t> ACMG-a </a:t>
            </a:r>
            <a:br>
              <a:rPr lang="sr-Latn-RS" sz="3200" dirty="0" smtClean="0">
                <a:latin typeface="Times New Roman" pitchFamily="18" charset="0"/>
                <a:cs typeface="Times New Roman" pitchFamily="18" charset="0"/>
              </a:rPr>
            </a:br>
            <a:r>
              <a:rPr lang="sr-Latn-RS" sz="2400" dirty="0" smtClean="0">
                <a:latin typeface="Times New Roman" pitchFamily="18" charset="0"/>
                <a:cs typeface="Times New Roman" pitchFamily="18" charset="0"/>
              </a:rPr>
              <a:t>American College of Medical Genetics and Genomics</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62500" lnSpcReduction="20000"/>
          </a:bodyPr>
          <a:lstStyle/>
          <a:p>
            <a:r>
              <a:rPr lang="sr-Cyrl-RS" sz="3400" dirty="0" smtClean="0">
                <a:latin typeface="Times New Roman" pitchFamily="18" charset="0"/>
                <a:cs typeface="Times New Roman" pitchFamily="18" charset="0"/>
              </a:rPr>
              <a:t>Тест</a:t>
            </a:r>
            <a:r>
              <a:rPr lang="sr-Latn-RS" sz="3400" dirty="0" smtClean="0">
                <a:latin typeface="Times New Roman" pitchFamily="18" charset="0"/>
                <a:cs typeface="Times New Roman" pitchFamily="18" charset="0"/>
              </a:rPr>
              <a:t> </a:t>
            </a:r>
            <a:r>
              <a:rPr lang="sr-Cyrl-RS" sz="3400" dirty="0" smtClean="0">
                <a:latin typeface="Times New Roman" pitchFamily="18" charset="0"/>
                <a:cs typeface="Times New Roman" pitchFamily="18" charset="0"/>
              </a:rPr>
              <a:t>мора</a:t>
            </a:r>
            <a:r>
              <a:rPr lang="sr-Latn-RS" sz="3400" dirty="0" smtClean="0">
                <a:latin typeface="Times New Roman" pitchFamily="18" charset="0"/>
                <a:cs typeface="Times New Roman" pitchFamily="18" charset="0"/>
              </a:rPr>
              <a:t> </a:t>
            </a:r>
            <a:r>
              <a:rPr lang="sr-Cyrl-RS" sz="3400" dirty="0" smtClean="0">
                <a:latin typeface="Times New Roman" pitchFamily="18" charset="0"/>
                <a:cs typeface="Times New Roman" pitchFamily="18" charset="0"/>
              </a:rPr>
              <a:t>имати</a:t>
            </a:r>
            <a:r>
              <a:rPr lang="sr-Latn-RS" sz="3400" dirty="0" smtClean="0">
                <a:latin typeface="Times New Roman" pitchFamily="18" charset="0"/>
                <a:cs typeface="Times New Roman" pitchFamily="18" charset="0"/>
              </a:rPr>
              <a:t> </a:t>
            </a:r>
            <a:r>
              <a:rPr lang="sr-Cyrl-RS" sz="3400" dirty="0" smtClean="0">
                <a:latin typeface="Times New Roman" pitchFamily="18" charset="0"/>
                <a:cs typeface="Times New Roman" pitchFamily="18" charset="0"/>
              </a:rPr>
              <a:t>акредитацију</a:t>
            </a:r>
            <a:endParaRPr lang="sr-Latn-RS" sz="3400" dirty="0" smtClean="0">
              <a:latin typeface="Times New Roman" pitchFamily="18" charset="0"/>
              <a:cs typeface="Times New Roman" pitchFamily="18" charset="0"/>
            </a:endParaRPr>
          </a:p>
          <a:p>
            <a:r>
              <a:rPr lang="sr-Cyrl-RS" sz="3400" dirty="0" smtClean="0">
                <a:latin typeface="Times New Roman" pitchFamily="18" charset="0"/>
                <a:cs typeface="Times New Roman" pitchFamily="18" charset="0"/>
              </a:rPr>
              <a:t>Укучивање</a:t>
            </a:r>
            <a:r>
              <a:rPr lang="sr-Latn-RS" sz="3400" dirty="0" smtClean="0">
                <a:latin typeface="Times New Roman" pitchFamily="18" charset="0"/>
                <a:cs typeface="Times New Roman" pitchFamily="18" charset="0"/>
              </a:rPr>
              <a:t> </a:t>
            </a:r>
            <a:r>
              <a:rPr lang="sr-Cyrl-RS" sz="3400" dirty="0" smtClean="0">
                <a:latin typeface="Times New Roman" pitchFamily="18" charset="0"/>
                <a:cs typeface="Times New Roman" pitchFamily="18" charset="0"/>
              </a:rPr>
              <a:t>познатих научних и здравствених радника у одлуку о врсти теста који се наручује </a:t>
            </a:r>
          </a:p>
          <a:p>
            <a:r>
              <a:rPr lang="sr-Cyrl-RS" sz="3400" dirty="0" smtClean="0">
                <a:latin typeface="Times New Roman" pitchFamily="18" charset="0"/>
                <a:cs typeface="Times New Roman" pitchFamily="18" charset="0"/>
              </a:rPr>
              <a:t>Јасно ставити до знања да је  генетско тестирање само једна компонента процене генетског ризика, дијагнозе и коначне одлуке о степену ризика</a:t>
            </a:r>
          </a:p>
          <a:p>
            <a:r>
              <a:rPr lang="sr-Cyrl-RS" sz="3400" dirty="0" smtClean="0">
                <a:latin typeface="Times New Roman" pitchFamily="18" charset="0"/>
                <a:cs typeface="Times New Roman" pitchFamily="18" charset="0"/>
              </a:rPr>
              <a:t>Избећи настанак сукоба интереса</a:t>
            </a:r>
          </a:p>
          <a:p>
            <a:pPr lvl="1"/>
            <a:r>
              <a:rPr lang="sr-Cyrl-RS" sz="3400" dirty="0" smtClean="0">
                <a:latin typeface="Times New Roman" pitchFamily="18" charset="0"/>
                <a:cs typeface="Times New Roman" pitchFamily="18" charset="0"/>
              </a:rPr>
              <a:t>Узети у обзир утицај личног интереса на професионалну етику</a:t>
            </a:r>
          </a:p>
          <a:p>
            <a:pPr lvl="1"/>
            <a:r>
              <a:rPr lang="sr-Cyrl-RS" sz="3400" dirty="0" smtClean="0">
                <a:latin typeface="Times New Roman" pitchFamily="18" charset="0"/>
                <a:cs typeface="Times New Roman" pitchFamily="18" charset="0"/>
              </a:rPr>
              <a:t>Директно обраћање произвођачу тестова за генетско саветовање</a:t>
            </a:r>
          </a:p>
          <a:p>
            <a:pPr lvl="1"/>
            <a:r>
              <a:rPr lang="sr-Cyrl-RS" sz="3400" dirty="0" smtClean="0">
                <a:latin typeface="Times New Roman" pitchFamily="18" charset="0"/>
                <a:cs typeface="Times New Roman" pitchFamily="18" charset="0"/>
              </a:rPr>
              <a:t>Наметање одређених произвођача тестова од стране клиника или појединаца</a:t>
            </a:r>
          </a:p>
          <a:p>
            <a:pPr lvl="1"/>
            <a:r>
              <a:rPr lang="sr-Cyrl-RS" sz="3400" dirty="0" smtClean="0">
                <a:latin typeface="Times New Roman" pitchFamily="18" charset="0"/>
                <a:cs typeface="Times New Roman" pitchFamily="18" charset="0"/>
              </a:rPr>
              <a:t>Присуство секундарног  интереса у вези са личном добити</a:t>
            </a:r>
          </a:p>
          <a:p>
            <a:endParaRPr lang="sr-Cyrl-RS" sz="3400" dirty="0" smtClean="0">
              <a:latin typeface="Times New Roman" pitchFamily="18" charset="0"/>
              <a:cs typeface="Times New Roman" pitchFamily="18" charset="0"/>
            </a:endParaRPr>
          </a:p>
          <a:p>
            <a:endParaRPr lang="sr-Cyrl-RS" sz="3400" dirty="0" smtClean="0">
              <a:latin typeface="Times New Roman" pitchFamily="18" charset="0"/>
              <a:cs typeface="Times New Roman" pitchFamily="18" charset="0"/>
            </a:endParaRPr>
          </a:p>
          <a:p>
            <a:endParaRPr lang="sr-Cyrl-RS" dirty="0" smtClean="0"/>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2800" dirty="0" smtClean="0">
                <a:latin typeface="Times New Roman" pitchFamily="18" charset="0"/>
                <a:cs typeface="Times New Roman" pitchFamily="18" charset="0"/>
              </a:rPr>
              <a:t>КОНТРОЛА ТРУДНОЋА СА ХИПЕРТЕНЗИВНИМ СИНДРОМОМ</a:t>
            </a:r>
            <a:br>
              <a:rPr lang="sr-Cyrl-RS" sz="2800" dirty="0" smtClean="0">
                <a:latin typeface="Times New Roman" pitchFamily="18" charset="0"/>
                <a:cs typeface="Times New Roman" pitchFamily="18" charset="0"/>
              </a:rPr>
            </a:br>
            <a:r>
              <a:rPr lang="sr-Cyrl-RS" sz="2800" dirty="0" smtClean="0">
                <a:latin typeface="Times New Roman" pitchFamily="18" charset="0"/>
                <a:cs typeface="Times New Roman" pitchFamily="18" charset="0"/>
              </a:rPr>
              <a:t>(</a:t>
            </a:r>
            <a:r>
              <a:rPr lang="sr-Cyrl-RS" sz="2200" dirty="0" smtClean="0">
                <a:latin typeface="Times New Roman" pitchFamily="18" charset="0"/>
                <a:cs typeface="Times New Roman" pitchFamily="18" charset="0"/>
              </a:rPr>
              <a:t>учесталост 4,6%, 0,3%- пор,пре 34нг; 0,6% -пор, 34-37нг; 3,7% .пор. У термину; )</a:t>
            </a:r>
            <a:endParaRPr lang="en-US" sz="2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2204864"/>
            <a:ext cx="8229600" cy="4320480"/>
          </a:xfrm>
        </p:spPr>
        <p:txBody>
          <a:bodyPr>
            <a:normAutofit fontScale="25000" lnSpcReduction="20000"/>
          </a:bodyPr>
          <a:lstStyle/>
          <a:p>
            <a:r>
              <a:rPr lang="sr-Cyrl-RS" sz="9600" dirty="0" smtClean="0">
                <a:latin typeface="Times New Roman" pitchFamily="18" charset="0"/>
                <a:cs typeface="Times New Roman" pitchFamily="18" charset="0"/>
              </a:rPr>
              <a:t>Даљинска контрола труднице, предности. </a:t>
            </a:r>
          </a:p>
          <a:p>
            <a:pPr lvl="1"/>
            <a:r>
              <a:rPr lang="sr-Cyrl-RS" sz="9600" dirty="0" smtClean="0">
                <a:latin typeface="Times New Roman" pitchFamily="18" charset="0"/>
                <a:cs typeface="Times New Roman" pitchFamily="18" charset="0"/>
              </a:rPr>
              <a:t>Продужено трајање гестације</a:t>
            </a:r>
          </a:p>
          <a:p>
            <a:pPr lvl="1"/>
            <a:r>
              <a:rPr lang="sr-Cyrl-RS" sz="9600" dirty="0" smtClean="0">
                <a:latin typeface="Times New Roman" pitchFamily="18" charset="0"/>
                <a:cs typeface="Times New Roman" pitchFamily="18" charset="0"/>
              </a:rPr>
              <a:t>Осећај самоефикасности трудница</a:t>
            </a:r>
          </a:p>
          <a:p>
            <a:pPr lvl="1"/>
            <a:r>
              <a:rPr lang="sr-Cyrl-RS" sz="9600" dirty="0" smtClean="0">
                <a:latin typeface="Times New Roman" pitchFamily="18" charset="0"/>
                <a:cs typeface="Times New Roman" pitchFamily="18" charset="0"/>
              </a:rPr>
              <a:t>Смањен број посета акушеру</a:t>
            </a:r>
          </a:p>
          <a:p>
            <a:pPr lvl="1"/>
            <a:r>
              <a:rPr lang="sr-Cyrl-RS" sz="9600" dirty="0" smtClean="0">
                <a:latin typeface="Times New Roman" pitchFamily="18" charset="0"/>
                <a:cs typeface="Times New Roman" pitchFamily="18" charset="0"/>
              </a:rPr>
              <a:t>Повећан осећај задовољства будуће мајке</a:t>
            </a:r>
          </a:p>
          <a:p>
            <a:pPr lvl="1"/>
            <a:r>
              <a:rPr lang="sr-Cyrl-RS" sz="9600" dirty="0" smtClean="0">
                <a:latin typeface="Times New Roman" pitchFamily="18" charset="0"/>
                <a:cs typeface="Times New Roman" pitchFamily="18" charset="0"/>
              </a:rPr>
              <a:t>Већа гестацијска старост новорођенчета при порођају, као и телесна маса</a:t>
            </a:r>
          </a:p>
          <a:p>
            <a:pPr lvl="1"/>
            <a:r>
              <a:rPr lang="sr-Cyrl-RS" sz="9600" dirty="0" smtClean="0">
                <a:latin typeface="Times New Roman" pitchFamily="18" charset="0"/>
                <a:cs typeface="Times New Roman" pitchFamily="18" charset="0"/>
              </a:rPr>
              <a:t>Мањи број новорођенчади је био на интензивној неонаталној нези</a:t>
            </a:r>
            <a:endParaRPr lang="sr-Latn-RS" sz="9600" dirty="0" smtClean="0">
              <a:latin typeface="Times New Roman" pitchFamily="18" charset="0"/>
              <a:cs typeface="Times New Roman" pitchFamily="18" charset="0"/>
            </a:endParaRPr>
          </a:p>
          <a:p>
            <a:pPr lvl="1">
              <a:buNone/>
            </a:pPr>
            <a:endParaRPr lang="sr-Latn-RS" dirty="0" smtClean="0"/>
          </a:p>
          <a:p>
            <a:pPr lvl="1"/>
            <a:endParaRPr lang="sr-Latn-RS" dirty="0" smtClean="0"/>
          </a:p>
          <a:p>
            <a:pPr lvl="1"/>
            <a:endParaRPr lang="sr-Latn-RS" sz="4900" dirty="0" smtClean="0"/>
          </a:p>
          <a:p>
            <a:pPr lvl="1">
              <a:buNone/>
            </a:pPr>
            <a:r>
              <a:rPr lang="en-US" sz="4900" dirty="0" err="1" smtClean="0">
                <a:latin typeface="Times New Roman" pitchFamily="18" charset="0"/>
                <a:cs typeface="Times New Roman" pitchFamily="18" charset="0"/>
              </a:rPr>
              <a:t>Lanssens</a:t>
            </a:r>
            <a:r>
              <a:rPr lang="en-US" sz="4900" dirty="0" smtClean="0">
                <a:latin typeface="Times New Roman" pitchFamily="18" charset="0"/>
                <a:cs typeface="Times New Roman" pitchFamily="18" charset="0"/>
              </a:rPr>
              <a:t> </a:t>
            </a:r>
            <a:r>
              <a:rPr lang="sr-Latn-RS" sz="4900" dirty="0" smtClean="0">
                <a:latin typeface="Times New Roman" pitchFamily="18" charset="0"/>
                <a:cs typeface="Times New Roman" pitchFamily="18" charset="0"/>
              </a:rPr>
              <a:t>et al: </a:t>
            </a:r>
            <a:r>
              <a:rPr lang="en-US" sz="4900" dirty="0" smtClean="0">
                <a:latin typeface="Times New Roman" pitchFamily="18" charset="0"/>
                <a:cs typeface="Times New Roman" pitchFamily="18" charset="0"/>
              </a:rPr>
              <a:t>Prenatal Remote Monitoring of Women With </a:t>
            </a:r>
            <a:r>
              <a:rPr lang="en-US" sz="4900" dirty="0" err="1" smtClean="0">
                <a:latin typeface="Times New Roman" pitchFamily="18" charset="0"/>
                <a:cs typeface="Times New Roman" pitchFamily="18" charset="0"/>
              </a:rPr>
              <a:t>GestationalHypertensive</a:t>
            </a:r>
            <a:r>
              <a:rPr lang="en-US" sz="4900" dirty="0" smtClean="0">
                <a:latin typeface="Times New Roman" pitchFamily="18" charset="0"/>
                <a:cs typeface="Times New Roman" pitchFamily="18" charset="0"/>
              </a:rPr>
              <a:t> Diseases: Cost Analysis</a:t>
            </a:r>
            <a:r>
              <a:rPr lang="sr-Cyrl-RS" sz="4900" dirty="0" smtClean="0">
                <a:latin typeface="Times New Roman" pitchFamily="18" charset="0"/>
                <a:cs typeface="Times New Roman" pitchFamily="18" charset="0"/>
              </a:rPr>
              <a:t>   </a:t>
            </a:r>
            <a:r>
              <a:rPr lang="en-US" sz="4900" dirty="0" smtClean="0">
                <a:latin typeface="Times New Roman" pitchFamily="18" charset="0"/>
                <a:cs typeface="Times New Roman" pitchFamily="18" charset="0"/>
              </a:rPr>
              <a:t>J Med Internet Res 2018 | vol. 20 .</a:t>
            </a:r>
          </a:p>
          <a:p>
            <a:pPr lvl="1">
              <a:buNone/>
            </a:pPr>
            <a:endParaRPr lang="sr-Latn-RS" sz="4900" dirty="0" smtClean="0"/>
          </a:p>
          <a:p>
            <a:pPr>
              <a:buNone/>
            </a:pPr>
            <a:r>
              <a:rPr lang="sr-Latn-RS" sz="4900" dirty="0" smtClean="0"/>
              <a:t>	</a:t>
            </a:r>
            <a:endParaRPr lang="sr-Cyrl-RS" sz="4900" dirty="0" smtClean="0"/>
          </a:p>
          <a:p>
            <a:pPr lvl="1"/>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98178"/>
          </a:xfrm>
        </p:spPr>
        <p:txBody>
          <a:bodyPr>
            <a:noAutofit/>
          </a:bodyPr>
          <a:lstStyle/>
          <a:p>
            <a:r>
              <a:rPr lang="en-US" sz="2400" b="1" dirty="0" smtClean="0"/>
              <a:t>Figure 1. </a:t>
            </a:r>
            <a:r>
              <a:rPr lang="en-US" sz="2400" dirty="0" smtClean="0">
                <a:latin typeface="Times New Roman" pitchFamily="18" charset="0"/>
                <a:cs typeface="Times New Roman" pitchFamily="18" charset="0"/>
              </a:rPr>
              <a:t>Total amount of costs for remote monitoring (RM) and conventional care (CC) groups paid by health care service (HCS), National Institution</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for Insurance of Disease and Disability (RIZIV), and patients.</a:t>
            </a:r>
            <a:endParaRPr lang="en-US" sz="2400"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251520" y="2048554"/>
            <a:ext cx="8712968" cy="44767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latin typeface="Times New Roman" pitchFamily="18" charset="0"/>
                <a:cs typeface="Times New Roman" pitchFamily="18" charset="0"/>
              </a:rPr>
              <a:t>Просечни</a:t>
            </a:r>
            <a:r>
              <a:rPr lang="sr-Latn-RS" sz="3200" dirty="0" smtClean="0">
                <a:latin typeface="Times New Roman" pitchFamily="18" charset="0"/>
                <a:cs typeface="Times New Roman" pitchFamily="18" charset="0"/>
              </a:rPr>
              <a:t> </a:t>
            </a:r>
            <a:r>
              <a:rPr lang="sr-Cyrl-RS" sz="3200" dirty="0" smtClean="0">
                <a:latin typeface="Times New Roman" pitchFamily="18" charset="0"/>
                <a:cs typeface="Times New Roman" pitchFamily="18" charset="0"/>
              </a:rPr>
              <a:t>трошкови</a:t>
            </a:r>
            <a:r>
              <a:rPr lang="sr-Latn-RS" sz="3200" dirty="0" smtClean="0">
                <a:latin typeface="Times New Roman" pitchFamily="18" charset="0"/>
                <a:cs typeface="Times New Roman" pitchFamily="18" charset="0"/>
              </a:rPr>
              <a:t> </a:t>
            </a:r>
            <a:r>
              <a:rPr lang="sr-Cyrl-RS" sz="3200" dirty="0" smtClean="0">
                <a:latin typeface="Times New Roman" pitchFamily="18" charset="0"/>
                <a:cs typeface="Times New Roman" pitchFamily="18" charset="0"/>
              </a:rPr>
              <a:t>неге</a:t>
            </a:r>
            <a:r>
              <a:rPr lang="sr-Latn-RS" sz="3200" dirty="0" smtClean="0">
                <a:latin typeface="Times New Roman" pitchFamily="18" charset="0"/>
                <a:cs typeface="Times New Roman" pitchFamily="18" charset="0"/>
              </a:rPr>
              <a:t> </a:t>
            </a:r>
            <a:r>
              <a:rPr lang="sr-Cyrl-RS" sz="3200" dirty="0" smtClean="0">
                <a:latin typeface="Times New Roman" pitchFamily="18" charset="0"/>
                <a:cs typeface="Times New Roman" pitchFamily="18" charset="0"/>
              </a:rPr>
              <a:t>труднице</a:t>
            </a:r>
            <a:r>
              <a:rPr lang="sr-Latn-RS" sz="3200" dirty="0" smtClean="0">
                <a:latin typeface="Times New Roman" pitchFamily="18" charset="0"/>
                <a:cs typeface="Times New Roman" pitchFamily="18" charset="0"/>
              </a:rPr>
              <a:t> </a:t>
            </a:r>
            <a:r>
              <a:rPr lang="sr-Cyrl-RS" sz="3200" dirty="0" smtClean="0">
                <a:latin typeface="Times New Roman" pitchFamily="18" charset="0"/>
                <a:cs typeface="Times New Roman" pitchFamily="18" charset="0"/>
              </a:rPr>
              <a:t>у</a:t>
            </a:r>
            <a:r>
              <a:rPr lang="sr-Latn-RS" sz="3200" dirty="0" smtClean="0">
                <a:latin typeface="Times New Roman" pitchFamily="18" charset="0"/>
                <a:cs typeface="Times New Roman" pitchFamily="18" charset="0"/>
              </a:rPr>
              <a:t> </a:t>
            </a:r>
            <a:r>
              <a:rPr lang="sr-Cyrl-RS" sz="3200" dirty="0" smtClean="0">
                <a:latin typeface="Times New Roman" pitchFamily="18" charset="0"/>
                <a:cs typeface="Times New Roman" pitchFamily="18" charset="0"/>
              </a:rPr>
              <a:t>САД</a:t>
            </a:r>
            <a:r>
              <a:rPr lang="sr-Latn-RS" sz="3200" dirty="0" smtClean="0">
                <a:latin typeface="Times New Roman" pitchFamily="18" charset="0"/>
                <a:cs typeface="Times New Roman" pitchFamily="18" charset="0"/>
              </a:rPr>
              <a:t> </a:t>
            </a:r>
            <a:r>
              <a:rPr lang="sr-Cyrl-RS" sz="3200" dirty="0" smtClean="0">
                <a:latin typeface="Times New Roman" pitchFamily="18" charset="0"/>
                <a:cs typeface="Times New Roman" pitchFamily="18" charset="0"/>
              </a:rPr>
              <a:t>су</a:t>
            </a:r>
            <a:r>
              <a:rPr lang="sr-Latn-RS" sz="3200" dirty="0" smtClean="0">
                <a:latin typeface="Times New Roman" pitchFamily="18" charset="0"/>
                <a:cs typeface="Times New Roman" pitchFamily="18" charset="0"/>
              </a:rPr>
              <a:t> 13 000</a:t>
            </a:r>
            <a:r>
              <a:rPr lang="sr-Cyrl-RS" sz="3200" dirty="0" smtClean="0">
                <a:latin typeface="Times New Roman" pitchFamily="18" charset="0"/>
                <a:cs typeface="Times New Roman" pitchFamily="18" charset="0"/>
              </a:rPr>
              <a:t> </a:t>
            </a:r>
            <a:r>
              <a:rPr lang="sr-Latn-R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r>
              <a:rPr lang="sr-Cyrl-RS" sz="2800" dirty="0" smtClean="0">
                <a:latin typeface="Times New Roman" pitchFamily="18" charset="0"/>
                <a:cs typeface="Times New Roman" pitchFamily="18" charset="0"/>
              </a:rPr>
              <a:t>46,9% трудница има неку компликацију</a:t>
            </a:r>
          </a:p>
          <a:p>
            <a:pPr lvl="1"/>
            <a:r>
              <a:rPr lang="sr-Cyrl-RS" dirty="0" smtClean="0">
                <a:latin typeface="Times New Roman" pitchFamily="18" charset="0"/>
                <a:cs typeface="Times New Roman" pitchFamily="18" charset="0"/>
              </a:rPr>
              <a:t>24,7%  компликације врзане за фетус</a:t>
            </a:r>
          </a:p>
          <a:p>
            <a:pPr lvl="1"/>
            <a:r>
              <a:rPr lang="sr-Cyrl-RS" dirty="0" smtClean="0">
                <a:latin typeface="Times New Roman" pitchFamily="18" charset="0"/>
                <a:cs typeface="Times New Roman" pitchFamily="18" charset="0"/>
              </a:rPr>
              <a:t>16,3% превремени порођај</a:t>
            </a:r>
          </a:p>
          <a:p>
            <a:pPr lvl="1"/>
            <a:r>
              <a:rPr lang="sr-Cyrl-RS" dirty="0" smtClean="0">
                <a:latin typeface="Times New Roman" pitchFamily="18" charset="0"/>
                <a:cs typeface="Times New Roman" pitchFamily="18" charset="0"/>
              </a:rPr>
              <a:t>1,9% вишеплодне трудноће</a:t>
            </a:r>
          </a:p>
          <a:p>
            <a:pPr lvl="1"/>
            <a:r>
              <a:rPr lang="sr-Cyrl-RS" dirty="0" smtClean="0">
                <a:latin typeface="Times New Roman" pitchFamily="18" charset="0"/>
                <a:cs typeface="Times New Roman" pitchFamily="18" charset="0"/>
              </a:rPr>
              <a:t>Царски рез (32,8% -2011 г)</a:t>
            </a:r>
          </a:p>
          <a:p>
            <a:pPr lvl="1"/>
            <a:r>
              <a:rPr lang="sr-Cyrl-RS" dirty="0" smtClean="0">
                <a:latin typeface="Times New Roman" pitchFamily="18" charset="0"/>
                <a:cs typeface="Times New Roman" pitchFamily="18" charset="0"/>
              </a:rPr>
              <a:t>Хипертензија</a:t>
            </a:r>
          </a:p>
          <a:p>
            <a:pPr lvl="1"/>
            <a:r>
              <a:rPr lang="sr-Cyrl-RS" dirty="0" smtClean="0">
                <a:latin typeface="Times New Roman" pitchFamily="18" charset="0"/>
                <a:cs typeface="Times New Roman" pitchFamily="18" charset="0"/>
              </a:rPr>
              <a:t>Дијабетес и гојазност</a:t>
            </a:r>
          </a:p>
          <a:p>
            <a:r>
              <a:rPr lang="sr-Cyrl-RS" sz="2800" dirty="0" smtClean="0">
                <a:latin typeface="Times New Roman" pitchFamily="18" charset="0"/>
                <a:cs typeface="Times New Roman" pitchFamily="18" charset="0"/>
              </a:rPr>
              <a:t>Труднице са компликацијама –</a:t>
            </a:r>
          </a:p>
          <a:p>
            <a:pPr lvl="1">
              <a:buNone/>
            </a:pPr>
            <a:r>
              <a:rPr lang="sr-Cyrl-RS" dirty="0" smtClean="0">
                <a:latin typeface="Times New Roman" pitchFamily="18" charset="0"/>
                <a:cs typeface="Times New Roman" pitchFamily="18" charset="0"/>
              </a:rPr>
              <a:t> 27 800 $ (8 000 $ више него без компликација)</a:t>
            </a:r>
          </a:p>
          <a:p>
            <a:pPr lvl="1"/>
            <a:endParaRPr lang="sr-Cyrl-RS" dirty="0" smtClean="0">
              <a:latin typeface="Times New Roman" pitchFamily="18" charset="0"/>
              <a:cs typeface="Times New Roman" pitchFamily="18" charset="0"/>
            </a:endParaRPr>
          </a:p>
          <a:p>
            <a:pPr lvl="1"/>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712968" cy="994122"/>
          </a:xfrm>
        </p:spPr>
        <p:txBody>
          <a:bodyPr>
            <a:normAutofit fontScale="90000"/>
          </a:bodyPr>
          <a:lstStyle/>
          <a:p>
            <a:r>
              <a:rPr lang="en-US" sz="2200" dirty="0" smtClean="0">
                <a:latin typeface="Times New Roman" pitchFamily="18" charset="0"/>
                <a:cs typeface="Times New Roman" pitchFamily="18" charset="0"/>
              </a:rPr>
              <a:t>Amy Law al: The prevalence of complications and healthcare costs during</a:t>
            </a:r>
            <a:br>
              <a:rPr lang="en-US" sz="2200" dirty="0" smtClean="0">
                <a:latin typeface="Times New Roman" pitchFamily="18" charset="0"/>
                <a:cs typeface="Times New Roman" pitchFamily="18" charset="0"/>
              </a:rPr>
            </a:br>
            <a:r>
              <a:rPr lang="en-US" sz="2200" dirty="0" smtClean="0">
                <a:latin typeface="Times New Roman" pitchFamily="18" charset="0"/>
                <a:cs typeface="Times New Roman" pitchFamily="18" charset="0"/>
              </a:rPr>
              <a:t>Pregnancy. Journal of Medical Economics  </a:t>
            </a:r>
            <a:r>
              <a:rPr lang="en-US" sz="2200" dirty="0" err="1" smtClean="0">
                <a:latin typeface="Times New Roman" pitchFamily="18" charset="0"/>
                <a:cs typeface="Times New Roman" pitchFamily="18" charset="0"/>
              </a:rPr>
              <a:t>doi</a:t>
            </a:r>
            <a:r>
              <a:rPr lang="en-US" sz="2200" dirty="0" smtClean="0">
                <a:latin typeface="Times New Roman" pitchFamily="18" charset="0"/>
                <a:cs typeface="Times New Roman" pitchFamily="18" charset="0"/>
              </a:rPr>
              <a:t>: 10.3111/13696998.2015.1016229</a:t>
            </a:r>
            <a:br>
              <a:rPr lang="en-US" sz="2200" dirty="0" smtClean="0">
                <a:latin typeface="Times New Roman" pitchFamily="18" charset="0"/>
                <a:cs typeface="Times New Roman" pitchFamily="18" charset="0"/>
              </a:rPr>
            </a:br>
            <a:endParaRPr lang="en-US" sz="2200" dirty="0">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395536" y="1268760"/>
            <a:ext cx="8280920" cy="53285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2060848"/>
            <a:ext cx="7632848" cy="1569660"/>
          </a:xfrm>
          <a:prstGeom prst="rect">
            <a:avLst/>
          </a:prstGeom>
        </p:spPr>
        <p:txBody>
          <a:bodyPr wrap="square">
            <a:spAutoFit/>
          </a:bodyPr>
          <a:lstStyle/>
          <a:p>
            <a:pPr algn="ctr"/>
            <a:r>
              <a:rPr lang="sr-Cyrl-RS" sz="3200" dirty="0" smtClean="0">
                <a:latin typeface="Times New Roman" pitchFamily="18" charset="0"/>
                <a:cs typeface="Times New Roman" pitchFamily="18" charset="0"/>
              </a:rPr>
              <a:t>Еконимска оптерећеност здравствених система здравственом заштитом дечијег и школског узраста</a:t>
            </a:r>
            <a:endParaRPr lang="en-US" sz="3200" dirty="0">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115616" y="1052736"/>
            <a:ext cx="7200800" cy="50734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2800" dirty="0" smtClean="0">
                <a:latin typeface="Times New Roman" pitchFamily="18" charset="0"/>
                <a:cs typeface="Times New Roman" pitchFamily="18" charset="0"/>
              </a:rPr>
              <a:t>Трошкови</a:t>
            </a:r>
            <a:r>
              <a:rPr lang="sr-Cyrl-RS" sz="2800" dirty="0" smtClean="0">
                <a:latin typeface="Times New Roman" pitchFamily="18" charset="0"/>
                <a:cs typeface="Times New Roman" pitchFamily="18" charset="0"/>
              </a:rPr>
              <a:t> </a:t>
            </a:r>
            <a:r>
              <a:rPr lang="sr-Cyrl-RS" sz="2800" dirty="0" smtClean="0">
                <a:latin typeface="Times New Roman" pitchFamily="18" charset="0"/>
                <a:cs typeface="Times New Roman" pitchFamily="18" charset="0"/>
              </a:rPr>
              <a:t>лечење деце у САД у  периоду 1996.-2013.године (до 19 година старости) – повећала се са 149,6милијарди $ на 233 милијарди $</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r>
              <a:rPr lang="sr-Cyrl-RS" sz="2800" dirty="0" smtClean="0">
                <a:latin typeface="Times New Roman" pitchFamily="18" charset="0"/>
                <a:cs typeface="Times New Roman" pitchFamily="18" charset="0"/>
              </a:rPr>
              <a:t>Највеће трошкове (2013.г):</a:t>
            </a:r>
          </a:p>
          <a:p>
            <a:pPr lvl="1"/>
            <a:r>
              <a:rPr lang="sr-Cyrl-RS" sz="2400" dirty="0" smtClean="0">
                <a:latin typeface="Times New Roman" pitchFamily="18" charset="0"/>
                <a:cs typeface="Times New Roman" pitchFamily="18" charset="0"/>
              </a:rPr>
              <a:t>Новорођена деца у болничком окружењу</a:t>
            </a:r>
          </a:p>
          <a:p>
            <a:pPr lvl="1"/>
            <a:r>
              <a:rPr lang="sr-Cyrl-RS" sz="2400" dirty="0" smtClean="0">
                <a:latin typeface="Times New Roman" pitchFamily="18" charset="0"/>
                <a:cs typeface="Times New Roman" pitchFamily="18" charset="0"/>
              </a:rPr>
              <a:t>Ортодонција</a:t>
            </a:r>
          </a:p>
          <a:p>
            <a:pPr lvl="1"/>
            <a:r>
              <a:rPr lang="sr-Cyrl-RS" sz="2400" dirty="0" smtClean="0">
                <a:latin typeface="Times New Roman" pitchFamily="18" charset="0"/>
                <a:cs typeface="Times New Roman" pitchFamily="18" charset="0"/>
              </a:rPr>
              <a:t>Хиперактивност и поремећаји пажње </a:t>
            </a:r>
          </a:p>
          <a:p>
            <a:pPr lvl="1"/>
            <a:r>
              <a:rPr lang="sr-Cyrl-RS" sz="2400" dirty="0" smtClean="0">
                <a:latin typeface="Times New Roman" pitchFamily="18" charset="0"/>
                <a:cs typeface="Times New Roman" pitchFamily="18" charset="0"/>
              </a:rPr>
              <a:t>Астма</a:t>
            </a:r>
          </a:p>
          <a:p>
            <a:r>
              <a:rPr lang="sr-Cyrl-RS" sz="2800" dirty="0" smtClean="0">
                <a:latin typeface="Times New Roman" pitchFamily="18" charset="0"/>
                <a:cs typeface="Times New Roman" pitchFamily="18" charset="0"/>
              </a:rPr>
              <a:t>По детету:</a:t>
            </a:r>
          </a:p>
          <a:p>
            <a:pPr lvl="1"/>
            <a:r>
              <a:rPr lang="sr-Cyrl-RS" sz="2400" dirty="0" smtClean="0">
                <a:latin typeface="Times New Roman" pitchFamily="18" charset="0"/>
                <a:cs typeface="Times New Roman" pitchFamily="18" charset="0"/>
              </a:rPr>
              <a:t>Одојчад и деца млађа од 1 године- 11741$ по детету </a:t>
            </a:r>
            <a:r>
              <a:rPr lang="sr-Cyrl-RS" sz="2400" dirty="0" smtClean="0">
                <a:latin typeface="Times New Roman" pitchFamily="18" charset="0"/>
                <a:cs typeface="Times New Roman" pitchFamily="18" charset="0"/>
              </a:rPr>
              <a:t>(укупно 27,9 </a:t>
            </a:r>
            <a:r>
              <a:rPr lang="sr-Cyrl-RS" sz="2400" dirty="0" smtClean="0">
                <a:latin typeface="Times New Roman" pitchFamily="18" charset="0"/>
                <a:cs typeface="Times New Roman" pitchFamily="18" charset="0"/>
              </a:rPr>
              <a:t>милијарди </a:t>
            </a:r>
            <a:r>
              <a:rPr lang="sr-Cyrl-RS" sz="2400" dirty="0" smtClean="0">
                <a:latin typeface="Times New Roman" pitchFamily="18" charset="0"/>
                <a:cs typeface="Times New Roman" pitchFamily="18" charset="0"/>
              </a:rPr>
              <a:t>$)</a:t>
            </a:r>
            <a:endParaRPr lang="sr-Cyrl-RS" sz="2400" dirty="0" smtClean="0">
              <a:latin typeface="Times New Roman" pitchFamily="18" charset="0"/>
              <a:cs typeface="Times New Roman" pitchFamily="18" charset="0"/>
            </a:endParaRPr>
          </a:p>
          <a:p>
            <a:pPr lvl="1"/>
            <a:r>
              <a:rPr lang="sr-Cyrl-RS" sz="2400" dirty="0" smtClean="0">
                <a:latin typeface="Times New Roman" pitchFamily="18" charset="0"/>
                <a:cs typeface="Times New Roman" pitchFamily="18" charset="0"/>
              </a:rPr>
              <a:t>1996. г -</a:t>
            </a:r>
            <a:r>
              <a:rPr lang="sr-Cyrl-RS" sz="2400" dirty="0" smtClean="0">
                <a:latin typeface="Times New Roman" pitchFamily="18" charset="0"/>
                <a:cs typeface="Times New Roman" pitchFamily="18" charset="0"/>
              </a:rPr>
              <a:t>1915 $</a:t>
            </a:r>
            <a:endParaRPr lang="sr-Cyrl-RS" sz="2400" dirty="0" smtClean="0">
              <a:latin typeface="Times New Roman" pitchFamily="18" charset="0"/>
              <a:cs typeface="Times New Roman" pitchFamily="18" charset="0"/>
            </a:endParaRPr>
          </a:p>
          <a:p>
            <a:pPr lvl="1"/>
            <a:r>
              <a:rPr lang="sr-Cyrl-RS" sz="2400" dirty="0" smtClean="0">
                <a:latin typeface="Times New Roman" pitchFamily="18" charset="0"/>
                <a:cs typeface="Times New Roman" pitchFamily="18" charset="0"/>
              </a:rPr>
              <a:t>2013.г -</a:t>
            </a:r>
            <a:r>
              <a:rPr lang="sr-Cyrl-RS" sz="2400" dirty="0" smtClean="0">
                <a:latin typeface="Times New Roman" pitchFamily="18" charset="0"/>
                <a:cs typeface="Times New Roman" pitchFamily="18" charset="0"/>
              </a:rPr>
              <a:t>2777 $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892480" cy="1714202"/>
          </a:xfrm>
        </p:spPr>
        <p:txBody>
          <a:bodyPr>
            <a:normAutofit/>
          </a:bodyPr>
          <a:lstStyle/>
          <a:p>
            <a:r>
              <a:rPr lang="sr-Cyrl-RS" sz="2800" dirty="0" smtClean="0">
                <a:latin typeface="Times New Roman" pitchFamily="18" charset="0"/>
                <a:cs typeface="Times New Roman" pitchFamily="18" charset="0"/>
              </a:rPr>
              <a:t>САД су 2014. год на здравствену заштиту потрошиле 2,9 билиона $ (више од 17% БДП)</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2348880"/>
            <a:ext cx="8229600" cy="3777283"/>
          </a:xfrm>
        </p:spPr>
        <p:txBody>
          <a:bodyPr>
            <a:normAutofit/>
          </a:bodyPr>
          <a:lstStyle/>
          <a:p>
            <a:r>
              <a:rPr lang="sr-Cyrl-RS" sz="2800" dirty="0" smtClean="0">
                <a:latin typeface="Times New Roman" pitchFamily="18" charset="0"/>
                <a:cs typeface="Times New Roman" pitchFamily="18" charset="0"/>
              </a:rPr>
              <a:t>80 милиона корисника је млађе од 20 година</a:t>
            </a:r>
          </a:p>
          <a:p>
            <a:r>
              <a:rPr lang="sr-Cyrl-RS" sz="2800" dirty="0" smtClean="0">
                <a:latin typeface="Times New Roman" pitchFamily="18" charset="0"/>
                <a:cs typeface="Times New Roman" pitchFamily="18" charset="0"/>
              </a:rPr>
              <a:t>Деца и адолесценти добијају несразмерно мали проценатпотрошње на здравствену заштиту</a:t>
            </a:r>
          </a:p>
          <a:p>
            <a:r>
              <a:rPr lang="sr-Cyrl-RS" sz="2800" dirty="0" smtClean="0">
                <a:latin typeface="Times New Roman" pitchFamily="18" charset="0"/>
                <a:cs typeface="Times New Roman" pitchFamily="18" charset="0"/>
              </a:rPr>
              <a:t>У овој доби је улагање у здравствену заштиту осигурање здравог живота</a:t>
            </a:r>
          </a:p>
          <a:p>
            <a:r>
              <a:rPr lang="sr-Cyrl-RS" sz="2800" dirty="0" smtClean="0">
                <a:latin typeface="Times New Roman" pitchFamily="18" charset="0"/>
                <a:cs typeface="Times New Roman" pitchFamily="18" charset="0"/>
              </a:rPr>
              <a:t>Зато је важна равномерна расподела средстава</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latin typeface="Times New Roman" pitchFamily="18" charset="0"/>
                <a:cs typeface="Times New Roman" pitchFamily="18" charset="0"/>
              </a:rPr>
              <a:t>84-85,2% здравствене потрошње чини: </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251520" y="1600200"/>
            <a:ext cx="8435280" cy="4525963"/>
          </a:xfrm>
        </p:spPr>
        <p:txBody>
          <a:bodyPr/>
          <a:lstStyle/>
          <a:p>
            <a:r>
              <a:rPr lang="sr-Cyrl-RS" dirty="0" smtClean="0">
                <a:latin typeface="Times New Roman" pitchFamily="18" charset="0"/>
                <a:cs typeface="Times New Roman" pitchFamily="18" charset="0"/>
              </a:rPr>
              <a:t>Стационарно збрињавање </a:t>
            </a:r>
          </a:p>
          <a:p>
            <a:r>
              <a:rPr lang="sr-Cyrl-RS" dirty="0" smtClean="0">
                <a:latin typeface="Times New Roman" pitchFamily="18" charset="0"/>
                <a:cs typeface="Times New Roman" pitchFamily="18" charset="0"/>
              </a:rPr>
              <a:t>Амбулантна </a:t>
            </a:r>
            <a:r>
              <a:rPr lang="sr-Cyrl-RS" dirty="0" smtClean="0">
                <a:latin typeface="Times New Roman" pitchFamily="18" charset="0"/>
                <a:cs typeface="Times New Roman" pitchFamily="18" charset="0"/>
              </a:rPr>
              <a:t>нега</a:t>
            </a:r>
          </a:p>
          <a:p>
            <a:r>
              <a:rPr lang="sr-Cyrl-RS" dirty="0" smtClean="0">
                <a:latin typeface="Times New Roman" pitchFamily="18" charset="0"/>
                <a:cs typeface="Times New Roman" pitchFamily="18" charset="0"/>
              </a:rPr>
              <a:t>Службе хитне медицинске помоћи</a:t>
            </a:r>
          </a:p>
          <a:p>
            <a:r>
              <a:rPr lang="sr-Cyrl-RS" dirty="0" smtClean="0">
                <a:latin typeface="Times New Roman" pitchFamily="18" charset="0"/>
                <a:cs typeface="Times New Roman" pitchFamily="18" charset="0"/>
              </a:rPr>
              <a:t>Установе за негу</a:t>
            </a:r>
          </a:p>
          <a:p>
            <a:r>
              <a:rPr lang="sr-Cyrl-RS" dirty="0" smtClean="0">
                <a:latin typeface="Times New Roman" pitchFamily="18" charset="0"/>
                <a:cs typeface="Times New Roman" pitchFamily="18" charset="0"/>
              </a:rPr>
              <a:t>Зубна нега</a:t>
            </a:r>
          </a:p>
          <a:p>
            <a:r>
              <a:rPr lang="sr-Cyrl-RS" dirty="0" smtClean="0">
                <a:latin typeface="Times New Roman" pitchFamily="18" charset="0"/>
                <a:cs typeface="Times New Roman" pitchFamily="18" charset="0"/>
              </a:rPr>
              <a:t>Лекови (само они набављени </a:t>
            </a:r>
            <a:r>
              <a:rPr lang="sr-Cyrl-RS" dirty="0" smtClean="0">
                <a:latin typeface="Times New Roman" pitchFamily="18" charset="0"/>
                <a:cs typeface="Times New Roman" pitchFamily="18" charset="0"/>
              </a:rPr>
              <a:t>у малопродаји</a:t>
            </a:r>
            <a:r>
              <a:rPr lang="sr-Cyrl-R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Шта доминира ?</a:t>
            </a:r>
            <a:endParaRPr lang="en-US" dirty="0"/>
          </a:p>
        </p:txBody>
      </p:sp>
      <p:sp>
        <p:nvSpPr>
          <p:cNvPr id="3" name="Content Placeholder 2"/>
          <p:cNvSpPr>
            <a:spLocks noGrp="1"/>
          </p:cNvSpPr>
          <p:nvPr>
            <p:ph idx="1"/>
          </p:nvPr>
        </p:nvSpPr>
        <p:spPr/>
        <p:txBody>
          <a:bodyPr/>
          <a:lstStyle/>
          <a:p>
            <a:r>
              <a:rPr lang="sr-Cyrl-RS" dirty="0" smtClean="0"/>
              <a:t>Стагнација броја становника у Европи</a:t>
            </a:r>
          </a:p>
          <a:p>
            <a:r>
              <a:rPr lang="sr-Cyrl-RS" dirty="0" smtClean="0"/>
              <a:t>Пад удела броја становника Европе у укупном броју становника у свету</a:t>
            </a:r>
          </a:p>
          <a:p>
            <a:r>
              <a:rPr lang="sr-Cyrl-RS" dirty="0" smtClean="0"/>
              <a:t>Пад економског удела Европе у светској економији</a:t>
            </a:r>
          </a:p>
          <a:p>
            <a:r>
              <a:rPr lang="sr-Cyrl-RS" dirty="0" smtClean="0"/>
              <a:t>Старење популације - пад броја оних који раде и </a:t>
            </a:r>
            <a:r>
              <a:rPr lang="sr-Cyrl-RS" dirty="0" smtClean="0"/>
              <a:t>повећање </a:t>
            </a:r>
            <a:r>
              <a:rPr lang="sr-Cyrl-RS" dirty="0" smtClean="0"/>
              <a:t>броја пензионера </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755576" y="1196752"/>
            <a:ext cx="7776864" cy="49294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latin typeface="Times New Roman" pitchFamily="18" charset="0"/>
                <a:cs typeface="Times New Roman" pitchFamily="18" charset="0"/>
              </a:rPr>
              <a:t>Ова истраживања имају и недостатке:</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sr-Cyrl-RS" sz="2800" dirty="0" smtClean="0">
                <a:latin typeface="Times New Roman" pitchFamily="18" charset="0"/>
                <a:cs typeface="Times New Roman" pitchFamily="18" charset="0"/>
              </a:rPr>
              <a:t>Није обухваћено целокупно становништво</a:t>
            </a:r>
          </a:p>
          <a:p>
            <a:r>
              <a:rPr lang="sr-Cyrl-RS" sz="2800" dirty="0" smtClean="0">
                <a:latin typeface="Times New Roman" pitchFamily="18" charset="0"/>
                <a:cs typeface="Times New Roman" pitchFamily="18" charset="0"/>
              </a:rPr>
              <a:t>Нису приказани трошкови за ретке болести</a:t>
            </a:r>
          </a:p>
          <a:p>
            <a:r>
              <a:rPr lang="sr-Cyrl-RS" sz="2800" dirty="0" smtClean="0">
                <a:latin typeface="Times New Roman" pitchFamily="18" charset="0"/>
                <a:cs typeface="Times New Roman" pitchFamily="18" charset="0"/>
              </a:rPr>
              <a:t>Није адекватна процена узорка за испитивање према раси, социоекономском статусу, географском региону и медицинској сложености</a:t>
            </a:r>
          </a:p>
          <a:p>
            <a:r>
              <a:rPr lang="sr-Cyrl-RS" sz="2800" dirty="0" smtClean="0">
                <a:latin typeface="Times New Roman" pitchFamily="18" charset="0"/>
                <a:cs typeface="Times New Roman" pitchFamily="18" charset="0"/>
              </a:rPr>
              <a:t>Истражују се само директни трошковиздравствене заштите, али не и индиректни (збрињавање, изостанак родитеља са посла, трошкови неге деце)</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143000"/>
          </a:xfrm>
        </p:spPr>
        <p:txBody>
          <a:bodyPr>
            <a:normAutofit/>
          </a:bodyPr>
          <a:lstStyle/>
          <a:p>
            <a:r>
              <a:rPr lang="sr-Cyrl-RS" sz="3200" dirty="0" smtClean="0">
                <a:latin typeface="Times New Roman" pitchFamily="18" charset="0"/>
                <a:cs typeface="Times New Roman" pitchFamily="18" charset="0"/>
              </a:rPr>
              <a:t>Сагледавање потрошње на здравствену заштиту и промене у потрошњи</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a:bodyPr>
          <a:lstStyle/>
          <a:p>
            <a:r>
              <a:rPr lang="sr-Cyrl-RS" dirty="0" smtClean="0">
                <a:latin typeface="Times New Roman" pitchFamily="18" charset="0"/>
                <a:cs typeface="Times New Roman" pitchFamily="18" charset="0"/>
              </a:rPr>
              <a:t>Први корак – расветљавање образаца здравственог система и пружање доказа за креаторе политике планирања здравствене заштите</a:t>
            </a:r>
          </a:p>
          <a:p>
            <a:r>
              <a:rPr lang="sr-Cyrl-RS" dirty="0" smtClean="0">
                <a:latin typeface="Times New Roman" pitchFamily="18" charset="0"/>
                <a:cs typeface="Times New Roman" pitchFamily="18" charset="0"/>
              </a:rPr>
              <a:t>Други корак – анализа корака који повећавају потрошњу на здравствену заштиту и да ли су они повезани са побољшањем процеса лечења и исхода лечења</a:t>
            </a:r>
          </a:p>
          <a:p>
            <a:r>
              <a:rPr lang="sr-Cyrl-RS" dirty="0" smtClean="0">
                <a:latin typeface="Times New Roman" pitchFamily="18" charset="0"/>
                <a:cs typeface="Times New Roman" pitchFamily="18" charset="0"/>
              </a:rPr>
              <a:t>Трећи корак - планирање</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100" dirty="0" smtClean="0">
                <a:latin typeface="Times New Roman" pitchFamily="18" charset="0"/>
                <a:cs typeface="Times New Roman" pitchFamily="18" charset="0"/>
              </a:rPr>
              <a:t>Стратегија одрживог развоја здравственог система до 2030. године подразумева</a:t>
            </a:r>
            <a:r>
              <a:rPr lang="sr-Cyrl-RS" dirty="0" smtClean="0"/>
              <a:t>: </a:t>
            </a:r>
            <a:endParaRPr lang="en-US" dirty="0"/>
          </a:p>
        </p:txBody>
      </p:sp>
      <p:sp>
        <p:nvSpPr>
          <p:cNvPr id="3" name="Content Placeholder 2"/>
          <p:cNvSpPr>
            <a:spLocks noGrp="1"/>
          </p:cNvSpPr>
          <p:nvPr>
            <p:ph idx="1"/>
          </p:nvPr>
        </p:nvSpPr>
        <p:spPr/>
        <p:txBody>
          <a:bodyPr>
            <a:normAutofit fontScale="85000" lnSpcReduction="20000"/>
          </a:bodyPr>
          <a:lstStyle/>
          <a:p>
            <a:pPr>
              <a:buFont typeface="Wingdings" pitchFamily="2" charset="2"/>
              <a:buChar char="§"/>
            </a:pPr>
            <a:r>
              <a:rPr lang="sr-Cyrl-RS" dirty="0" smtClean="0">
                <a:latin typeface="Times New Roman" pitchFamily="18" charset="0"/>
                <a:cs typeface="Times New Roman" pitchFamily="18" charset="0"/>
              </a:rPr>
              <a:t>Квалитет здравственог система је кључни елемент напредка</a:t>
            </a:r>
          </a:p>
          <a:p>
            <a:pPr>
              <a:buFont typeface="Wingdings" pitchFamily="2" charset="2"/>
              <a:buChar char="§"/>
            </a:pPr>
            <a:r>
              <a:rPr lang="sr-Cyrl-RS" dirty="0" smtClean="0">
                <a:latin typeface="Times New Roman" pitchFamily="18" charset="0"/>
                <a:cs typeface="Times New Roman" pitchFamily="18" charset="0"/>
              </a:rPr>
              <a:t>Снажна политичка посвећеност да би сваки појединац имао приступ квалитетној здравственој заштити</a:t>
            </a:r>
          </a:p>
          <a:p>
            <a:pPr>
              <a:buFont typeface="Wingdings" pitchFamily="2" charset="2"/>
              <a:buChar char="§"/>
            </a:pPr>
            <a:r>
              <a:rPr lang="sr-Cyrl-RS" dirty="0" smtClean="0">
                <a:latin typeface="Times New Roman" pitchFamily="18" charset="0"/>
                <a:cs typeface="Times New Roman" pitchFamily="18" charset="0"/>
              </a:rPr>
              <a:t>Критичне реформе: медицинско образовање, набавка лекова, минимални стандарди квалитета, партнерство са приватним сектором...)</a:t>
            </a:r>
          </a:p>
          <a:p>
            <a:pPr>
              <a:buFont typeface="Wingdings" pitchFamily="2" charset="2"/>
              <a:buChar char="§"/>
            </a:pPr>
            <a:r>
              <a:rPr lang="sr-Cyrl-RS" dirty="0" smtClean="0">
                <a:latin typeface="Times New Roman" pitchFamily="18" charset="0"/>
                <a:cs typeface="Times New Roman" pitchFamily="18" charset="0"/>
              </a:rPr>
              <a:t>Омогућити људима да изразе своје здравствене потребе</a:t>
            </a:r>
          </a:p>
          <a:p>
            <a:pPr>
              <a:buFont typeface="Wingdings" pitchFamily="2" charset="2"/>
              <a:buChar char="§"/>
            </a:pPr>
            <a:r>
              <a:rPr lang="sr-Cyrl-RS" dirty="0" smtClean="0">
                <a:latin typeface="Times New Roman" pitchFamily="18" charset="0"/>
                <a:cs typeface="Times New Roman" pitchFamily="18" charset="0"/>
              </a:rPr>
              <a:t>Учешће грађана у доношењу и планирању буџета за здравство</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8914" name="Picture 2"/>
          <p:cNvPicPr>
            <a:picLocks noGrp="1" noChangeAspect="1" noChangeArrowheads="1"/>
          </p:cNvPicPr>
          <p:nvPr>
            <p:ph idx="1"/>
          </p:nvPr>
        </p:nvPicPr>
        <p:blipFill>
          <a:blip r:embed="rId2" cstate="print"/>
          <a:srcRect/>
          <a:stretch>
            <a:fillRect/>
          </a:stretch>
        </p:blipFill>
        <p:spPr bwMode="auto">
          <a:xfrm>
            <a:off x="611560" y="1052736"/>
            <a:ext cx="7848872" cy="54726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cstate="print"/>
          <a:srcRect/>
          <a:stretch>
            <a:fillRect/>
          </a:stretch>
        </p:blipFill>
        <p:spPr bwMode="auto">
          <a:xfrm>
            <a:off x="0" y="1844824"/>
            <a:ext cx="9144000" cy="41044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0026"/>
          </a:xfrm>
        </p:spPr>
        <p:txBody>
          <a:bodyPr>
            <a:normAutofit fontScale="90000"/>
          </a:bodyPr>
          <a:lstStyle/>
          <a:p>
            <a:endParaRPr lang="en-US" dirty="0"/>
          </a:p>
        </p:txBody>
      </p:sp>
      <p:pic>
        <p:nvPicPr>
          <p:cNvPr id="40962" name="Picture 2"/>
          <p:cNvPicPr>
            <a:picLocks noGrp="1" noChangeAspect="1" noChangeArrowheads="1"/>
          </p:cNvPicPr>
          <p:nvPr>
            <p:ph idx="1"/>
          </p:nvPr>
        </p:nvPicPr>
        <p:blipFill>
          <a:blip r:embed="rId2" cstate="print"/>
          <a:srcRect/>
          <a:stretch>
            <a:fillRect/>
          </a:stretch>
        </p:blipFill>
        <p:spPr bwMode="auto">
          <a:xfrm>
            <a:off x="467544" y="620688"/>
            <a:ext cx="8064896" cy="58326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745</TotalTime>
  <Words>2054</Words>
  <Application>Microsoft Office PowerPoint</Application>
  <PresentationFormat>On-screen Show (4:3)</PresentationFormat>
  <Paragraphs>283</Paragraphs>
  <Slides>63</Slides>
  <Notes>0</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 Theme</vt:lpstr>
      <vt:lpstr>Пандемија нашег времена од посебног значаја –  пад броја становника, патологија фертилитета и асистирана репродукција </vt:lpstr>
      <vt:lpstr>Актуелни показатељи:</vt:lpstr>
      <vt:lpstr>Slide 3</vt:lpstr>
      <vt:lpstr>Slide 4</vt:lpstr>
      <vt:lpstr>Slide 5</vt:lpstr>
      <vt:lpstr>Шта доминира ?</vt:lpstr>
      <vt:lpstr>Slide 7</vt:lpstr>
      <vt:lpstr>Slide 8</vt:lpstr>
      <vt:lpstr>Slide 9</vt:lpstr>
      <vt:lpstr>Узроци</vt:lpstr>
      <vt:lpstr>Slide 11</vt:lpstr>
      <vt:lpstr>Проблеми старења популације су: </vt:lpstr>
      <vt:lpstr>Шта је решење?</vt:lpstr>
      <vt:lpstr>Slide 14</vt:lpstr>
      <vt:lpstr>Пад стопе рађања: </vt:lpstr>
      <vt:lpstr>Slide 16</vt:lpstr>
      <vt:lpstr>Slide 17</vt:lpstr>
      <vt:lpstr>Slide 18</vt:lpstr>
      <vt:lpstr>Slide 19</vt:lpstr>
      <vt:lpstr>Последице пада глобалне стопе фертилности </vt:lpstr>
      <vt:lpstr>Трендови до 2100 године</vt:lpstr>
      <vt:lpstr>Slide 22</vt:lpstr>
      <vt:lpstr>Slide 23</vt:lpstr>
      <vt:lpstr>Slide 24</vt:lpstr>
      <vt:lpstr>Трошкови порођаја расту и поред пада броја порођаја (2000-2012)</vt:lpstr>
      <vt:lpstr>Узроци </vt:lpstr>
      <vt:lpstr>Трошкове порођаја треба разликовати према: </vt:lpstr>
      <vt:lpstr>Трошкови порођаја ниског ризика у САД – просечна потрошња 1189 $-11986 $ (просечно – 2215 $)</vt:lpstr>
      <vt:lpstr>Lynn Huynh et al: Systematic Literature Review of the Costs of Pregnancy in the USPharmacoEconomics (2013) 31:1005–1030. DOI 10.1007/s40273-013-0096-8 </vt:lpstr>
      <vt:lpstr>Slide 30</vt:lpstr>
      <vt:lpstr>Већи трошкови примећени су код нефедералних владиних болница у односу на приватне болнице у властништву инвеститора By Xiao Xu et al:Wide VariationWide Variation Found In Hospital Facility Costs For Maternity Stays Involving Low-Risk ChildbirthHEALTH AFFAIRS 34,NO. 7 (2015): 1212–1219 perdoi:10.1377/hlthaff.2014.1088 </vt:lpstr>
      <vt:lpstr>Болнице са већим обимом посла имале су мање трошкове </vt:lpstr>
      <vt:lpstr>Slide 33</vt:lpstr>
      <vt:lpstr>Варијацији трошкова код царског реза доприносе: </vt:lpstr>
      <vt:lpstr>Мере за смањење трошкова: </vt:lpstr>
      <vt:lpstr>Slide 36</vt:lpstr>
      <vt:lpstr>Неплодност погађа око 20% парова (многи суочени са значајним финансијским улозима да би финансирали асистирану репродукцију)</vt:lpstr>
      <vt:lpstr>Основно питање?</vt:lpstr>
      <vt:lpstr>Укупна потрошња за здравствену заштиту у свету расте  </vt:lpstr>
      <vt:lpstr>План испитивања неплодности:</vt:lpstr>
      <vt:lpstr>Субфертилини парови - трудноћа у периоду до 3 године</vt:lpstr>
      <vt:lpstr>4 циклуса ВТО – 20 000€ </vt:lpstr>
      <vt:lpstr>Методолошки изазови у здравствено економској евалуацији инфертилитета: </vt:lpstr>
      <vt:lpstr>Slide 44</vt:lpstr>
      <vt:lpstr>Коришћење пренаталних дијагностичких тестова: </vt:lpstr>
      <vt:lpstr>Анализа ефикасности трошкова је замишљена као процена трошкова и клиничке корисности одређених интервенција. </vt:lpstr>
      <vt:lpstr>У анализу трошкова треба уградити: </vt:lpstr>
      <vt:lpstr>Препоруке</vt:lpstr>
      <vt:lpstr>Квалитет пренаталног генетског теста контролишу:</vt:lpstr>
      <vt:lpstr>Препоруке и смернице  ACMG-a  American College of Medical Genetics and Genomics</vt:lpstr>
      <vt:lpstr>КОНТРОЛА ТРУДНОЋА СА ХИПЕРТЕНЗИВНИМ СИНДРОМОМ (учесталост 4,6%, 0,3%- пор,пре 34нг; 0,6% -пор, 34-37нг; 3,7% .пор. У термину; )</vt:lpstr>
      <vt:lpstr>Figure 1. Total amount of costs for remote monitoring (RM) and conventional care (CC) groups paid by health care service (HCS), National Institution  for Insurance of Disease and Disability (RIZIV), and patients.</vt:lpstr>
      <vt:lpstr>Просечни трошкови неге труднице у САД су 13 000 $</vt:lpstr>
      <vt:lpstr>Amy Law al: The prevalence of complications and healthcare costs during Pregnancy. Journal of Medical Economics  doi: 10.3111/13696998.2015.1016229 </vt:lpstr>
      <vt:lpstr>Slide 55</vt:lpstr>
      <vt:lpstr>Slide 56</vt:lpstr>
      <vt:lpstr>Трошкови лечење деце у САД у  периоду 1996.-2013.године (до 19 година старости) – повећала се са 149,6милијарди $ на 233 милијарди $</vt:lpstr>
      <vt:lpstr>САД су 2014. год на здравствену заштиту потрошиле 2,9 билиона $ (више од 17% БДП)</vt:lpstr>
      <vt:lpstr>84-85,2% здравствене потрошње чини: </vt:lpstr>
      <vt:lpstr>Slide 60</vt:lpstr>
      <vt:lpstr>Ова истраживања имају и недостатке:</vt:lpstr>
      <vt:lpstr>Сагледавање потрошње на здравствену заштиту и промене у потрошњи</vt:lpstr>
      <vt:lpstr>Стратегија одрживог развоја здравственог система до 2030. године подразумева: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Mira Varjacic</dc:creator>
  <cp:lastModifiedBy>Mira Varjacic</cp:lastModifiedBy>
  <cp:revision>77</cp:revision>
  <dcterms:created xsi:type="dcterms:W3CDTF">2020-03-01T15:47:03Z</dcterms:created>
  <dcterms:modified xsi:type="dcterms:W3CDTF">2020-03-19T11:01:31Z</dcterms:modified>
</cp:coreProperties>
</file>